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5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78" r:id="rId8"/>
    <p:sldId id="281" r:id="rId9"/>
    <p:sldId id="279" r:id="rId10"/>
    <p:sldId id="280" r:id="rId11"/>
    <p:sldId id="277" r:id="rId12"/>
    <p:sldId id="273" r:id="rId13"/>
    <p:sldId id="267" r:id="rId14"/>
    <p:sldId id="274" r:id="rId15"/>
    <p:sldId id="275" r:id="rId16"/>
    <p:sldId id="276" r:id="rId17"/>
    <p:sldId id="269" r:id="rId18"/>
    <p:sldId id="270" r:id="rId19"/>
    <p:sldId id="271" r:id="rId20"/>
  </p:sldIdLst>
  <p:sldSz cx="12192000" cy="6858000"/>
  <p:notesSz cx="7099300" cy="10234613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948343CD-E5A4-4079-8A35-7A4113737894}">
          <p14:sldIdLst>
            <p14:sldId id="256"/>
            <p14:sldId id="257"/>
            <p14:sldId id="258"/>
            <p14:sldId id="259"/>
            <p14:sldId id="260"/>
            <p14:sldId id="261"/>
            <p14:sldId id="278"/>
            <p14:sldId id="281"/>
            <p14:sldId id="279"/>
            <p14:sldId id="280"/>
            <p14:sldId id="277"/>
            <p14:sldId id="273"/>
            <p14:sldId id="267"/>
            <p14:sldId id="274"/>
            <p14:sldId id="275"/>
            <p14:sldId id="276"/>
            <p14:sldId id="269"/>
            <p14:sldId id="270"/>
            <p14:sldId id="27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C0C0C0"/>
    <a:srgbClr val="969696"/>
    <a:srgbClr val="5F5F5F"/>
    <a:srgbClr val="080808"/>
    <a:srgbClr val="EBD9E6"/>
    <a:srgbClr val="DDBFD4"/>
    <a:srgbClr val="C18CB2"/>
    <a:srgbClr val="DAEA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294" autoAdjust="0"/>
    <p:restoredTop sz="85458" autoAdjust="0"/>
  </p:normalViewPr>
  <p:slideViewPr>
    <p:cSldViewPr showGuides="1">
      <p:cViewPr varScale="1">
        <p:scale>
          <a:sx n="89" d="100"/>
          <a:sy n="89" d="100"/>
        </p:scale>
        <p:origin x="1112" y="16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696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45005" cy="4500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defTabSz="990600">
              <a:defRPr sz="1300" smtClean="0">
                <a:latin typeface="Arial" charset="0"/>
              </a:defRPr>
            </a:lvl1pPr>
          </a:lstStyle>
          <a:p>
            <a:pPr>
              <a:defRPr/>
            </a:pPr>
            <a:endParaRPr lang="de-DE" altLang="de-DE"/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defTabSz="990600">
              <a:defRPr sz="1300" smtClean="0">
                <a:latin typeface="Arial" charset="0"/>
              </a:defRPr>
            </a:lvl1pPr>
          </a:lstStyle>
          <a:p>
            <a:pPr>
              <a:defRPr/>
            </a:pPr>
            <a:endParaRPr lang="de-DE" altLang="de-DE"/>
          </a:p>
        </p:txBody>
      </p:sp>
      <p:sp>
        <p:nvSpPr>
          <p:cNvPr id="1229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39700" y="768350"/>
            <a:ext cx="6819900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1946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860925"/>
            <a:ext cx="5680075" cy="4605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noProof="0"/>
              <a:t>Textmasterformate durch Klicken bearbeiten</a:t>
            </a:r>
          </a:p>
          <a:p>
            <a:pPr lvl="1"/>
            <a:r>
              <a:rPr lang="de-DE" altLang="de-DE" noProof="0"/>
              <a:t>Zweite Ebene</a:t>
            </a:r>
          </a:p>
          <a:p>
            <a:pPr lvl="2"/>
            <a:r>
              <a:rPr lang="de-DE" altLang="de-DE" noProof="0"/>
              <a:t>Dritte Ebene</a:t>
            </a:r>
          </a:p>
          <a:p>
            <a:pPr lvl="3"/>
            <a:r>
              <a:rPr lang="de-DE" altLang="de-DE" noProof="0"/>
              <a:t>Vierte Ebene</a:t>
            </a:r>
          </a:p>
          <a:p>
            <a:pPr lvl="4"/>
            <a:r>
              <a:rPr lang="de-DE" altLang="de-DE" noProof="0"/>
              <a:t>Fünfte Ebene</a:t>
            </a:r>
          </a:p>
        </p:txBody>
      </p:sp>
      <p:sp>
        <p:nvSpPr>
          <p:cNvPr id="1946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defTabSz="990600">
              <a:defRPr sz="1300" smtClean="0">
                <a:latin typeface="Arial" charset="0"/>
              </a:defRPr>
            </a:lvl1pPr>
          </a:lstStyle>
          <a:p>
            <a:pPr>
              <a:defRPr/>
            </a:pPr>
            <a:endParaRPr lang="de-DE" altLang="de-DE"/>
          </a:p>
        </p:txBody>
      </p:sp>
      <p:sp>
        <p:nvSpPr>
          <p:cNvPr id="1946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defTabSz="990600">
              <a:defRPr sz="1300"/>
            </a:lvl1pPr>
          </a:lstStyle>
          <a:p>
            <a:fld id="{92C84FA6-9D13-4F89-9D5F-507040849F9F}" type="slidenum">
              <a:rPr lang="de-DE" altLang="de-DE"/>
              <a:pPr/>
              <a:t>‹Nr.›</a:t>
            </a:fld>
            <a:endParaRPr lang="de-DE" alt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Für das </a:t>
            </a:r>
            <a:r>
              <a:rPr lang="de-DE" dirty="0" err="1"/>
              <a:t>OpenSource</a:t>
            </a:r>
            <a:r>
              <a:rPr lang="de-DE" dirty="0"/>
              <a:t> Projekt des Linux Kernel (angestoßen von Linus </a:t>
            </a:r>
            <a:r>
              <a:rPr lang="de-DE" dirty="0" err="1"/>
              <a:t>Torvalds</a:t>
            </a:r>
            <a:r>
              <a:rPr lang="de-DE" dirty="0"/>
              <a:t> -&gt; auf Bild verweisen) wurde ab 2002 </a:t>
            </a:r>
            <a:r>
              <a:rPr lang="de-DE" dirty="0" err="1"/>
              <a:t>BitKeeper</a:t>
            </a:r>
            <a:r>
              <a:rPr lang="de-DE" dirty="0"/>
              <a:t> als verteilte Versionsverwaltung verwendet</a:t>
            </a:r>
          </a:p>
          <a:p>
            <a:r>
              <a:rPr lang="de-DE" dirty="0"/>
              <a:t>2005 ging die Beziehung zwischen der Linux-Community und dem kommerziellen Unternehmen von </a:t>
            </a:r>
            <a:r>
              <a:rPr lang="de-DE" dirty="0" err="1"/>
              <a:t>BitKeeper</a:t>
            </a:r>
            <a:r>
              <a:rPr lang="de-DE" dirty="0"/>
              <a:t> zu Brüche -&gt; der kostenlose Zugang wurde der Linux-Community nicht mehr gewährt</a:t>
            </a:r>
          </a:p>
          <a:p>
            <a:r>
              <a:rPr lang="de-DE" dirty="0"/>
              <a:t>2005 setzte sich die Linux-Community, wieder angestoßen von Linus </a:t>
            </a:r>
            <a:r>
              <a:rPr lang="de-DE" dirty="0" err="1"/>
              <a:t>Tovlads</a:t>
            </a:r>
            <a:r>
              <a:rPr lang="de-DE" dirty="0"/>
              <a:t>, an eine eigene Entwicklung eines Versionsverwaltungs-Tools. </a:t>
            </a:r>
            <a:r>
              <a:rPr lang="de-DE" dirty="0" err="1"/>
              <a:t>Git</a:t>
            </a:r>
            <a:r>
              <a:rPr lang="de-DE" dirty="0"/>
              <a:t> war geboren</a:t>
            </a:r>
          </a:p>
          <a:p>
            <a:endParaRPr lang="de-DE" dirty="0"/>
          </a:p>
          <a:p>
            <a:r>
              <a:rPr lang="de-DE" dirty="0"/>
              <a:t>Ziele bei der Entwicklung von </a:t>
            </a:r>
            <a:r>
              <a:rPr lang="de-DE" dirty="0" err="1"/>
              <a:t>Git</a:t>
            </a:r>
            <a:endParaRPr lang="de-DE" dirty="0"/>
          </a:p>
          <a:p>
            <a:r>
              <a:rPr lang="de-DE" dirty="0"/>
              <a:t>- Geschwindigkeit</a:t>
            </a:r>
          </a:p>
          <a:p>
            <a:r>
              <a:rPr lang="de-DE" dirty="0"/>
              <a:t>- einfaches Design für den Benutzer</a:t>
            </a:r>
          </a:p>
          <a:p>
            <a:r>
              <a:rPr lang="de-DE" dirty="0"/>
              <a:t>- Gute Unterstützung von nicht-linearer Entwicklung, d.h. mehrere Entwicklungszweige sind parallel möglich (</a:t>
            </a:r>
            <a:r>
              <a:rPr lang="de-DE" dirty="0" err="1"/>
              <a:t>Branching</a:t>
            </a:r>
            <a:r>
              <a:rPr lang="de-DE" dirty="0"/>
              <a:t>, </a:t>
            </a:r>
            <a:r>
              <a:rPr lang="de-DE" dirty="0" err="1"/>
              <a:t>Merging</a:t>
            </a:r>
            <a:r>
              <a:rPr lang="de-DE" dirty="0"/>
              <a:t>)</a:t>
            </a:r>
          </a:p>
          <a:p>
            <a:r>
              <a:rPr lang="de-DE" dirty="0"/>
              <a:t>- Vollständig dezentrale Struktur d.h. jeder Nutzer hat lokale Kopie des </a:t>
            </a:r>
            <a:r>
              <a:rPr lang="de-DE" dirty="0" err="1"/>
              <a:t>Repositorys</a:t>
            </a:r>
            <a:r>
              <a:rPr lang="de-DE" dirty="0"/>
              <a:t> auf seinem Rechner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C84FA6-9D13-4F89-9D5F-507040849F9F}" type="slidenum">
              <a:rPr lang="de-DE" altLang="de-DE" smtClean="0"/>
              <a:pPr/>
              <a:t>5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583261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Anforderungen 1 und 2 allgemein für VCS</a:t>
            </a:r>
          </a:p>
          <a:p>
            <a:r>
              <a:rPr lang="de-DE" dirty="0"/>
              <a:t>3,4,5 konkrete GIT </a:t>
            </a:r>
            <a:r>
              <a:rPr lang="de-DE" dirty="0" err="1"/>
              <a:t>designanforderungen</a:t>
            </a:r>
            <a:r>
              <a:rPr lang="de-DE" dirty="0"/>
              <a:t> von </a:t>
            </a:r>
            <a:r>
              <a:rPr lang="de-DE" dirty="0" err="1"/>
              <a:t>Torvalds</a:t>
            </a:r>
            <a:endParaRPr lang="de-DE" dirty="0"/>
          </a:p>
          <a:p>
            <a:endParaRPr lang="de-DE" dirty="0"/>
          </a:p>
          <a:p>
            <a:r>
              <a:rPr lang="de-DE" dirty="0"/>
              <a:t>quelle Susan Potter (aus Buch </a:t>
            </a:r>
            <a:r>
              <a:rPr lang="de-DE" dirty="0" err="1"/>
              <a:t>architecture</a:t>
            </a:r>
            <a:r>
              <a:rPr lang="de-DE" dirty="0"/>
              <a:t> open </a:t>
            </a:r>
            <a:r>
              <a:rPr lang="de-DE" dirty="0" err="1"/>
              <a:t>source</a:t>
            </a:r>
            <a:r>
              <a:rPr lang="de-DE" dirty="0"/>
              <a:t> </a:t>
            </a:r>
            <a:r>
              <a:rPr lang="de-DE" dirty="0" err="1"/>
              <a:t>stuff</a:t>
            </a:r>
            <a:r>
              <a:rPr lang="de-DE" dirty="0"/>
              <a:t>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C84FA6-9D13-4F89-9D5F-507040849F9F}" type="slidenum">
              <a:rPr lang="de-DE" altLang="de-DE" smtClean="0"/>
              <a:pPr/>
              <a:t>14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9269278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200" dirty="0"/>
              <a:t>Gerichtete azyklische Graphen als Repräsentation der Datenstruktur (+1, Strukturierter Ansatz zur Datenspeicherung), (+2, keine </a:t>
            </a:r>
            <a:r>
              <a:rPr lang="de-DE" sz="1200" dirty="0" err="1"/>
              <a:t>änderung</a:t>
            </a:r>
            <a:r>
              <a:rPr lang="de-DE" sz="1200" dirty="0"/>
              <a:t> in </a:t>
            </a:r>
            <a:r>
              <a:rPr lang="de-DE" sz="1200" dirty="0" err="1"/>
              <a:t>dateien</a:t>
            </a:r>
            <a:r>
              <a:rPr lang="de-DE" sz="1200" dirty="0"/>
              <a:t> bedeutet keine </a:t>
            </a:r>
            <a:r>
              <a:rPr lang="de-DE" sz="1200" dirty="0" err="1"/>
              <a:t>änderung</a:t>
            </a:r>
            <a:r>
              <a:rPr lang="de-DE" sz="1200" dirty="0"/>
              <a:t> im </a:t>
            </a:r>
            <a:r>
              <a:rPr lang="de-DE" sz="1200" dirty="0" err="1"/>
              <a:t>graph</a:t>
            </a:r>
            <a:r>
              <a:rPr lang="de-DE" sz="1200" dirty="0"/>
              <a:t>), (+3, unterschiedliche </a:t>
            </a:r>
            <a:r>
              <a:rPr lang="de-DE" sz="1200" dirty="0" err="1"/>
              <a:t>graphen</a:t>
            </a:r>
            <a:r>
              <a:rPr lang="de-DE" sz="1200" dirty="0"/>
              <a:t> können </a:t>
            </a:r>
            <a:r>
              <a:rPr lang="de-DE" sz="1200" dirty="0" err="1"/>
              <a:t>gemerged</a:t>
            </a:r>
            <a:r>
              <a:rPr lang="de-DE" sz="1200" dirty="0"/>
              <a:t> werden und gleiche teile beibehalten werden, ermöglicht </a:t>
            </a:r>
            <a:r>
              <a:rPr lang="de-DE" sz="1200" dirty="0" err="1"/>
              <a:t>branching</a:t>
            </a:r>
            <a:r>
              <a:rPr lang="de-DE" sz="1200" dirty="0"/>
              <a:t>), (-5, </a:t>
            </a:r>
            <a:r>
              <a:rPr lang="de-DE" sz="1200" dirty="0" err="1"/>
              <a:t>repository</a:t>
            </a:r>
            <a:r>
              <a:rPr lang="de-DE" sz="1200" dirty="0"/>
              <a:t> speichert nicht nur </a:t>
            </a:r>
            <a:r>
              <a:rPr lang="de-DE" sz="1200" dirty="0" err="1"/>
              <a:t>diffs</a:t>
            </a:r>
            <a:r>
              <a:rPr lang="de-DE" sz="1200" dirty="0"/>
              <a:t> der </a:t>
            </a:r>
            <a:r>
              <a:rPr lang="de-DE" sz="1200" dirty="0" err="1"/>
              <a:t>dateien</a:t>
            </a:r>
            <a:r>
              <a:rPr lang="de-DE" sz="1200" dirty="0"/>
              <a:t> sondern immer den gesamten </a:t>
            </a:r>
            <a:r>
              <a:rPr lang="de-DE" sz="1200" dirty="0" err="1"/>
              <a:t>graph</a:t>
            </a:r>
            <a:r>
              <a:rPr lang="de-DE" sz="1200" dirty="0"/>
              <a:t> und </a:t>
            </a:r>
            <a:r>
              <a:rPr lang="de-DE" sz="1200" dirty="0" err="1"/>
              <a:t>dateiinhalte</a:t>
            </a:r>
            <a:r>
              <a:rPr lang="de-DE" sz="12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200" dirty="0"/>
              <a:t>SHAs als Identifier für GIT Objekte (+2, gleicher SHA heißt keine Änderung), (+3, </a:t>
            </a:r>
            <a:r>
              <a:rPr lang="de-DE" sz="1200" dirty="0" err="1"/>
              <a:t>unique</a:t>
            </a:r>
            <a:r>
              <a:rPr lang="de-DE" sz="1200" dirty="0"/>
              <a:t> </a:t>
            </a:r>
            <a:r>
              <a:rPr lang="de-DE" sz="1200" dirty="0" err="1"/>
              <a:t>identifier</a:t>
            </a:r>
            <a:r>
              <a:rPr lang="de-DE" sz="1200" dirty="0"/>
              <a:t> benötigt um unterschiedliche </a:t>
            </a:r>
            <a:r>
              <a:rPr lang="de-DE" sz="1200" dirty="0" err="1"/>
              <a:t>bearbeiter</a:t>
            </a:r>
            <a:r>
              <a:rPr lang="de-DE" sz="1200" dirty="0"/>
              <a:t> festzustellen), (+4, bei kopieren oder anderer </a:t>
            </a:r>
            <a:r>
              <a:rPr lang="de-DE" sz="1200" dirty="0" err="1"/>
              <a:t>datenkorrumpierung</a:t>
            </a:r>
            <a:r>
              <a:rPr lang="de-DE" sz="1200" dirty="0"/>
              <a:t> ändert sich der SHA), (+5, vereinfacht </a:t>
            </a:r>
            <a:r>
              <a:rPr lang="de-DE" sz="1200" dirty="0" err="1"/>
              <a:t>festellen</a:t>
            </a:r>
            <a:r>
              <a:rPr lang="de-DE" sz="1200" dirty="0"/>
              <a:t> von </a:t>
            </a:r>
            <a:r>
              <a:rPr lang="de-DE" sz="1200" dirty="0" err="1"/>
              <a:t>diff</a:t>
            </a:r>
            <a:r>
              <a:rPr lang="de-DE" sz="1200" dirty="0"/>
              <a:t> zwischen zwei </a:t>
            </a:r>
            <a:r>
              <a:rPr lang="de-DE" sz="1200" dirty="0" err="1"/>
              <a:t>dateien</a:t>
            </a:r>
            <a:r>
              <a:rPr lang="de-DE" sz="12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200" dirty="0"/>
              <a:t>Trennung von lokalem und remote Repository (+1, </a:t>
            </a:r>
            <a:r>
              <a:rPr lang="de-DE" sz="1200" dirty="0" err="1"/>
              <a:t>versionierung</a:t>
            </a:r>
            <a:r>
              <a:rPr lang="de-DE" sz="1200" dirty="0"/>
              <a:t> gleichzeitig mit (</a:t>
            </a:r>
            <a:r>
              <a:rPr lang="de-DE" sz="1200" dirty="0" err="1"/>
              <a:t>server</a:t>
            </a:r>
            <a:r>
              <a:rPr lang="de-DE" sz="1200" dirty="0"/>
              <a:t>)-backup), (+3, offline arbeiten möglich), (+5, wegen offline-fähigkeit)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200" dirty="0"/>
              <a:t>Definition vier primitiver GIT-Datentypen (+1, </a:t>
            </a:r>
            <a:r>
              <a:rPr lang="de-DE" sz="1200" dirty="0" err="1"/>
              <a:t>möglicht</a:t>
            </a:r>
            <a:r>
              <a:rPr lang="de-DE" sz="1200" dirty="0"/>
              <a:t> wenig komplexe und </a:t>
            </a:r>
            <a:r>
              <a:rPr lang="de-DE" sz="1200" dirty="0" err="1"/>
              <a:t>gleichzeit</a:t>
            </a:r>
            <a:r>
              <a:rPr lang="de-DE" sz="1200" dirty="0"/>
              <a:t> strukturgebende </a:t>
            </a:r>
            <a:r>
              <a:rPr lang="de-DE" sz="1200" dirty="0" err="1"/>
              <a:t>maßnahme</a:t>
            </a:r>
            <a:r>
              <a:rPr lang="de-DE" sz="1200" dirty="0"/>
              <a:t> durch </a:t>
            </a:r>
            <a:r>
              <a:rPr lang="de-DE" sz="1200" dirty="0" err="1"/>
              <a:t>einführung</a:t>
            </a:r>
            <a:r>
              <a:rPr lang="de-DE" sz="1200" dirty="0"/>
              <a:t> weniger </a:t>
            </a:r>
            <a:r>
              <a:rPr lang="de-DE" sz="1200" dirty="0" err="1"/>
              <a:t>datentypen</a:t>
            </a:r>
            <a:r>
              <a:rPr lang="de-DE" sz="1200" dirty="0"/>
              <a:t>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C84FA6-9D13-4F89-9D5F-507040849F9F}" type="slidenum">
              <a:rPr lang="de-DE" altLang="de-DE" smtClean="0"/>
              <a:pPr/>
              <a:t>15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2744153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200" dirty="0"/>
              <a:t>Shell-Skripte als Basis </a:t>
            </a:r>
            <a:r>
              <a:rPr lang="de-DE" sz="1200" dirty="0">
                <a:sym typeface="Wingdings" pitchFamily="2" charset="2"/>
              </a:rPr>
              <a:t>(-5, im wesentlichen </a:t>
            </a:r>
            <a:r>
              <a:rPr lang="de-DE" sz="1200" dirty="0" err="1">
                <a:sym typeface="Wingdings" pitchFamily="2" charset="2"/>
              </a:rPr>
              <a:t>nachteil</a:t>
            </a:r>
            <a:r>
              <a:rPr lang="de-DE" sz="1200" dirty="0">
                <a:sym typeface="Wingdings" pitchFamily="2" charset="2"/>
              </a:rPr>
              <a:t> für </a:t>
            </a:r>
            <a:r>
              <a:rPr lang="de-DE" sz="1200" dirty="0" err="1">
                <a:sym typeface="Wingdings" pitchFamily="2" charset="2"/>
              </a:rPr>
              <a:t>windows</a:t>
            </a:r>
            <a:r>
              <a:rPr lang="de-DE" sz="1200" dirty="0">
                <a:sym typeface="Wingdings" pitchFamily="2" charset="2"/>
              </a:rPr>
              <a:t> </a:t>
            </a:r>
            <a:r>
              <a:rPr lang="de-DE" sz="1200" dirty="0" err="1">
                <a:sym typeface="Wingdings" pitchFamily="2" charset="2"/>
              </a:rPr>
              <a:t>user</a:t>
            </a:r>
            <a:r>
              <a:rPr lang="de-DE" sz="1200" dirty="0">
                <a:sym typeface="Wingdings" pitchFamily="2" charset="2"/>
              </a:rPr>
              <a:t>, außerdem problematisch bei </a:t>
            </a:r>
            <a:r>
              <a:rPr lang="de-DE" sz="1200" dirty="0" err="1">
                <a:sym typeface="Wingdings" pitchFamily="2" charset="2"/>
              </a:rPr>
              <a:t>integration</a:t>
            </a:r>
            <a:r>
              <a:rPr lang="de-DE" sz="1200" dirty="0">
                <a:sym typeface="Wingdings" pitchFamily="2" charset="2"/>
              </a:rPr>
              <a:t> wegen nicht-persistenter </a:t>
            </a:r>
            <a:r>
              <a:rPr lang="de-DE" sz="1200" dirty="0" err="1">
                <a:sym typeface="Wingdings" pitchFamily="2" charset="2"/>
              </a:rPr>
              <a:t>sessions</a:t>
            </a:r>
            <a:r>
              <a:rPr lang="de-DE" sz="1200" dirty="0">
                <a:sym typeface="Wingdings" pitchFamily="2" charset="2"/>
              </a:rPr>
              <a:t>)</a:t>
            </a:r>
            <a:endParaRPr lang="de-DE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200" dirty="0"/>
              <a:t>Toolkit Design </a:t>
            </a:r>
            <a:r>
              <a:rPr lang="de-DE" sz="1200" dirty="0">
                <a:sym typeface="Wingdings" pitchFamily="2" charset="2"/>
              </a:rPr>
              <a:t>(+3, </a:t>
            </a:r>
            <a:r>
              <a:rPr lang="de-DE" sz="1200" dirty="0" err="1">
                <a:sym typeface="Wingdings" pitchFamily="2" charset="2"/>
              </a:rPr>
              <a:t>idee</a:t>
            </a:r>
            <a:r>
              <a:rPr lang="de-DE" sz="1200" dirty="0">
                <a:sym typeface="Wingdings" pitchFamily="2" charset="2"/>
              </a:rPr>
              <a:t> von </a:t>
            </a:r>
            <a:r>
              <a:rPr lang="de-DE" sz="1200" dirty="0" err="1">
                <a:sym typeface="Wingdings" pitchFamily="2" charset="2"/>
              </a:rPr>
              <a:t>plumbing</a:t>
            </a:r>
            <a:r>
              <a:rPr lang="de-DE" sz="1200" dirty="0">
                <a:sym typeface="Wingdings" pitchFamily="2" charset="2"/>
              </a:rPr>
              <a:t> und </a:t>
            </a:r>
            <a:r>
              <a:rPr lang="de-DE" sz="1200" dirty="0" err="1">
                <a:sym typeface="Wingdings" pitchFamily="2" charset="2"/>
              </a:rPr>
              <a:t>porcellain</a:t>
            </a:r>
            <a:r>
              <a:rPr lang="de-DE" sz="1200" dirty="0">
                <a:sym typeface="Wingdings" pitchFamily="2" charset="2"/>
              </a:rPr>
              <a:t> könnte die </a:t>
            </a:r>
            <a:r>
              <a:rPr lang="de-DE" sz="1200" dirty="0" err="1">
                <a:sym typeface="Wingdings" pitchFamily="2" charset="2"/>
              </a:rPr>
              <a:t>arbeit</a:t>
            </a:r>
            <a:r>
              <a:rPr lang="de-DE" sz="1200" dirty="0">
                <a:sym typeface="Wingdings" pitchFamily="2" charset="2"/>
              </a:rPr>
              <a:t> am </a:t>
            </a:r>
            <a:r>
              <a:rPr lang="de-DE" sz="1200" dirty="0" err="1">
                <a:sym typeface="Wingdings" pitchFamily="2" charset="2"/>
              </a:rPr>
              <a:t>git</a:t>
            </a:r>
            <a:r>
              <a:rPr lang="de-DE" sz="1200" dirty="0">
                <a:sym typeface="Wingdings" pitchFamily="2" charset="2"/>
              </a:rPr>
              <a:t> </a:t>
            </a:r>
            <a:r>
              <a:rPr lang="de-DE" sz="1200" dirty="0" err="1">
                <a:sym typeface="Wingdings" pitchFamily="2" charset="2"/>
              </a:rPr>
              <a:t>core</a:t>
            </a:r>
            <a:r>
              <a:rPr lang="de-DE" sz="1200" dirty="0">
                <a:sym typeface="Wingdings" pitchFamily="2" charset="2"/>
              </a:rPr>
              <a:t> </a:t>
            </a:r>
            <a:r>
              <a:rPr lang="de-DE" sz="1200" dirty="0" err="1">
                <a:sym typeface="Wingdings" pitchFamily="2" charset="2"/>
              </a:rPr>
              <a:t>projekt</a:t>
            </a:r>
            <a:r>
              <a:rPr lang="de-DE" sz="1200" dirty="0">
                <a:sym typeface="Wingdings" pitchFamily="2" charset="2"/>
              </a:rPr>
              <a:t> selbst vereinfachen...)</a:t>
            </a:r>
            <a:endParaRPr lang="de-DE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200" dirty="0"/>
              <a:t>keine </a:t>
            </a:r>
            <a:r>
              <a:rPr lang="de-DE" sz="1200" dirty="0" err="1"/>
              <a:t>Bibliothekenunterstützung</a:t>
            </a:r>
            <a:r>
              <a:rPr lang="de-DE" sz="1200" dirty="0"/>
              <a:t> </a:t>
            </a:r>
            <a:r>
              <a:rPr lang="de-DE" sz="1200" dirty="0">
                <a:sym typeface="Wingdings" pitchFamily="2" charset="2"/>
              </a:rPr>
              <a:t>(-3, ...tut sie aber nicht)</a:t>
            </a:r>
            <a:endParaRPr lang="de-DE" sz="12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C84FA6-9D13-4F89-9D5F-507040849F9F}" type="slidenum">
              <a:rPr lang="de-DE" altLang="de-DE" smtClean="0"/>
              <a:pPr/>
              <a:t>16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84425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Git</a:t>
            </a:r>
            <a:r>
              <a:rPr lang="de-DE" dirty="0"/>
              <a:t> &amp; SVN: </a:t>
            </a:r>
          </a:p>
          <a:p>
            <a:r>
              <a:rPr lang="de-DE" dirty="0" err="1"/>
              <a:t>Versioskontrollsysteme</a:t>
            </a:r>
            <a:endParaRPr lang="de-DE" dirty="0"/>
          </a:p>
          <a:p>
            <a:endParaRPr lang="de-DE" dirty="0"/>
          </a:p>
          <a:p>
            <a:r>
              <a:rPr lang="de-DE" dirty="0" err="1"/>
              <a:t>Git</a:t>
            </a:r>
            <a:r>
              <a:rPr lang="de-DE" dirty="0"/>
              <a:t>:</a:t>
            </a:r>
          </a:p>
          <a:p>
            <a:r>
              <a:rPr lang="de-DE" dirty="0"/>
              <a:t>Verteilt: Beim Klonen lädt man die gesamte Geschichte des </a:t>
            </a:r>
            <a:r>
              <a:rPr lang="de-DE" dirty="0" err="1"/>
              <a:t>Repositories</a:t>
            </a:r>
            <a:r>
              <a:rPr lang="de-DE" dirty="0"/>
              <a:t> (nur eine .</a:t>
            </a:r>
            <a:r>
              <a:rPr lang="de-DE" dirty="0" err="1"/>
              <a:t>git</a:t>
            </a:r>
            <a:r>
              <a:rPr lang="de-DE" dirty="0"/>
              <a:t> Datei an der Wurzel)</a:t>
            </a:r>
          </a:p>
          <a:p>
            <a:r>
              <a:rPr lang="de-DE" dirty="0"/>
              <a:t>+ Änderungen können Schrittweise nachvollzogen und kommentiert werden (</a:t>
            </a:r>
            <a:r>
              <a:rPr lang="de-DE" dirty="0" err="1"/>
              <a:t>Staging</a:t>
            </a:r>
            <a:r>
              <a:rPr lang="de-DE" dirty="0"/>
              <a:t> </a:t>
            </a:r>
            <a:r>
              <a:rPr lang="de-DE" dirty="0" err="1"/>
              <a:t>area</a:t>
            </a:r>
            <a:r>
              <a:rPr lang="de-DE" dirty="0"/>
              <a:t>)</a:t>
            </a:r>
          </a:p>
          <a:p>
            <a:r>
              <a:rPr lang="de-DE" dirty="0"/>
              <a:t>+ Änderungen können gestückelt hochgeladen werden (</a:t>
            </a:r>
            <a:r>
              <a:rPr lang="de-DE" dirty="0" err="1"/>
              <a:t>patch</a:t>
            </a:r>
            <a:r>
              <a:rPr lang="de-DE" dirty="0"/>
              <a:t> </a:t>
            </a:r>
            <a:r>
              <a:rPr lang="de-DE" dirty="0" err="1"/>
              <a:t>staging</a:t>
            </a:r>
            <a:r>
              <a:rPr lang="de-DE" dirty="0"/>
              <a:t>)</a:t>
            </a:r>
          </a:p>
          <a:p>
            <a:endParaRPr lang="de-DE" dirty="0"/>
          </a:p>
          <a:p>
            <a:r>
              <a:rPr lang="de-DE" dirty="0"/>
              <a:t>SVN:</a:t>
            </a:r>
          </a:p>
          <a:p>
            <a:r>
              <a:rPr lang="de-DE" dirty="0"/>
              <a:t>Zentralisiert: Beim Klonen lädt man eine bestimmte Version des </a:t>
            </a:r>
            <a:r>
              <a:rPr lang="de-DE" dirty="0" err="1"/>
              <a:t>Repositories</a:t>
            </a:r>
            <a:r>
              <a:rPr lang="de-DE" dirty="0"/>
              <a:t> (in jedem Ordner eine .</a:t>
            </a:r>
            <a:r>
              <a:rPr lang="de-DE" dirty="0" err="1"/>
              <a:t>svn</a:t>
            </a:r>
            <a:r>
              <a:rPr lang="de-DE" dirty="0"/>
              <a:t> Datei)</a:t>
            </a:r>
          </a:p>
          <a:p>
            <a:r>
              <a:rPr lang="de-DE" dirty="0"/>
              <a:t>+ auch offline sind </a:t>
            </a:r>
            <a:r>
              <a:rPr lang="de-DE" dirty="0" err="1"/>
              <a:t>commits</a:t>
            </a:r>
            <a:r>
              <a:rPr lang="de-DE" dirty="0"/>
              <a:t> möglich</a:t>
            </a:r>
          </a:p>
          <a:p>
            <a:r>
              <a:rPr lang="de-DE" dirty="0"/>
              <a:t>+ für Manager übersichtlicher (da nur ein </a:t>
            </a:r>
            <a:r>
              <a:rPr lang="de-DE" dirty="0" err="1"/>
              <a:t>Repositorie</a:t>
            </a:r>
            <a:r>
              <a:rPr lang="de-DE" dirty="0"/>
              <a:t>)</a:t>
            </a:r>
          </a:p>
          <a:p>
            <a:r>
              <a:rPr lang="de-DE" dirty="0"/>
              <a:t>+ soll einfacher zu bedienen sein als </a:t>
            </a:r>
            <a:r>
              <a:rPr lang="de-DE" dirty="0" err="1"/>
              <a:t>Git</a:t>
            </a:r>
            <a:r>
              <a:rPr lang="de-DE" dirty="0"/>
              <a:t> (Features können direkt eingebaut werden, wobei es bei </a:t>
            </a:r>
            <a:r>
              <a:rPr lang="de-DE" dirty="0" err="1"/>
              <a:t>Git</a:t>
            </a:r>
            <a:r>
              <a:rPr lang="de-DE" dirty="0"/>
              <a:t> einen Zwischenschritt bedarf)</a:t>
            </a:r>
          </a:p>
          <a:p>
            <a:r>
              <a:rPr lang="de-DE" dirty="0"/>
              <a:t>+ manche fühlen sich sicherer bei dem Gedanken, dass alles auf einem Server liegt</a:t>
            </a:r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Quelle: </a:t>
            </a:r>
          </a:p>
          <a:p>
            <a:r>
              <a:rPr lang="de-DE" dirty="0"/>
              <a:t>https://</a:t>
            </a:r>
            <a:r>
              <a:rPr lang="de-DE" dirty="0" err="1"/>
              <a:t>hackbrightacademy.com</a:t>
            </a:r>
            <a:r>
              <a:rPr lang="de-DE" dirty="0"/>
              <a:t>/</a:t>
            </a:r>
            <a:r>
              <a:rPr lang="de-DE" dirty="0" err="1"/>
              <a:t>blog</a:t>
            </a:r>
            <a:r>
              <a:rPr lang="de-DE" dirty="0"/>
              <a:t>/</a:t>
            </a:r>
            <a:r>
              <a:rPr lang="de-DE" dirty="0" err="1"/>
              <a:t>svn-vs-git</a:t>
            </a:r>
            <a:r>
              <a:rPr lang="de-DE" dirty="0"/>
              <a:t>/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C84FA6-9D13-4F89-9D5F-507040849F9F}" type="slidenum">
              <a:rPr lang="de-DE" altLang="de-DE" smtClean="0"/>
              <a:pPr/>
              <a:t>6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8300980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Branch: Verzweigung, sodass mehrere Versionen des Projektes parallel weiterentwickelt werden können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C84FA6-9D13-4F89-9D5F-507040849F9F}" type="slidenum">
              <a:rPr lang="de-DE" altLang="de-DE" smtClean="0"/>
              <a:pPr/>
              <a:t>7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2835137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Grundsätzlich: lokal arbeiten, lokal </a:t>
            </a:r>
            <a:r>
              <a:rPr lang="de-DE" dirty="0" err="1"/>
              <a:t>branchen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Für Zusammenarbeit: synchronisieren </a:t>
            </a:r>
            <a:r>
              <a:rPr lang="de-DE"/>
              <a:t>mit Remote-Repository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C84FA6-9D13-4F89-9D5F-507040849F9F}" type="slidenum">
              <a:rPr lang="de-DE" altLang="de-DE" smtClean="0"/>
              <a:pPr/>
              <a:t>8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40612959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/>
              <a:t>unversionierte</a:t>
            </a:r>
            <a:r>
              <a:rPr lang="de-DE" dirty="0"/>
              <a:t> Datei kann zur Versionskontrolle hinzugefügt werden (</a:t>
            </a:r>
            <a:r>
              <a:rPr lang="de-DE" dirty="0" err="1"/>
              <a:t>staged</a:t>
            </a:r>
            <a:r>
              <a:rPr lang="de-DE" dirty="0"/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versionierte Dateien werden in unverändert und verändert unterteilt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unveränderte Dateien können verändert werden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veränderte Dateien können </a:t>
            </a:r>
            <a:r>
              <a:rPr lang="de-DE" dirty="0" err="1"/>
              <a:t>staging</a:t>
            </a:r>
            <a:r>
              <a:rPr lang="de-DE" dirty="0"/>
              <a:t> Bereich (für </a:t>
            </a:r>
            <a:r>
              <a:rPr lang="de-DE" dirty="0" err="1"/>
              <a:t>commit</a:t>
            </a:r>
            <a:r>
              <a:rPr lang="de-DE" dirty="0"/>
              <a:t>) hinzugefügt werden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/>
              <a:t>staging</a:t>
            </a:r>
            <a:r>
              <a:rPr lang="de-DE" dirty="0"/>
              <a:t> Bereich kann </a:t>
            </a:r>
            <a:r>
              <a:rPr lang="de-DE" dirty="0" err="1"/>
              <a:t>commited</a:t>
            </a:r>
            <a:r>
              <a:rPr lang="de-DE" dirty="0"/>
              <a:t> werden -&gt; dann zählen wieder alle Dateien als unverändert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de-DE" b="1" dirty="0"/>
              <a:t>Quellen: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="0" dirty="0"/>
              <a:t>https://git-scm.com/book/en/v2/Git-Basics-Recording-Changes-to-the-Repository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C84FA6-9D13-4F89-9D5F-507040849F9F}" type="slidenum">
              <a:rPr lang="de-DE" altLang="de-DE" smtClean="0"/>
              <a:pPr/>
              <a:t>9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4309945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="1" dirty="0"/>
              <a:t>Ähnlichkeit zu bekannten Entwurfsmustern (nicht explizit so gebaut)</a:t>
            </a:r>
          </a:p>
          <a:p>
            <a:endParaRPr lang="de-DE" dirty="0"/>
          </a:p>
          <a:p>
            <a:r>
              <a:rPr lang="de-DE" dirty="0" err="1"/>
              <a:t>Plumbing</a:t>
            </a:r>
            <a:r>
              <a:rPr lang="de-DE" dirty="0"/>
              <a:t> and </a:t>
            </a:r>
            <a:r>
              <a:rPr lang="de-DE" dirty="0" err="1"/>
              <a:t>Porcelain</a:t>
            </a:r>
            <a:r>
              <a:rPr lang="de-DE" dirty="0"/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Kommandos in Abbildung: </a:t>
            </a:r>
            <a:r>
              <a:rPr lang="de-DE" dirty="0" err="1"/>
              <a:t>porecelain</a:t>
            </a:r>
            <a:r>
              <a:rPr lang="de-DE" dirty="0"/>
              <a:t> Kommandos -&gt; nutzerfreundlich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/>
              <a:t>Porcelain</a:t>
            </a:r>
            <a:r>
              <a:rPr lang="de-DE" dirty="0"/>
              <a:t> Kommandos rufen </a:t>
            </a:r>
            <a:r>
              <a:rPr lang="de-DE" dirty="0" err="1"/>
              <a:t>plumbing</a:t>
            </a:r>
            <a:r>
              <a:rPr lang="de-DE" dirty="0"/>
              <a:t> Kommandos auf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/>
              <a:t>Plumbing</a:t>
            </a:r>
            <a:r>
              <a:rPr lang="de-DE" dirty="0"/>
              <a:t> Kommandos: Unterkommandos, bilden die Basis, steuern </a:t>
            </a:r>
            <a:r>
              <a:rPr lang="de-DE" dirty="0" err="1"/>
              <a:t>low</a:t>
            </a:r>
            <a:r>
              <a:rPr lang="de-DE" dirty="0"/>
              <a:t>-level Operationen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Ähnlichkeiten zum </a:t>
            </a:r>
            <a:r>
              <a:rPr lang="de-DE" b="1" dirty="0" err="1"/>
              <a:t>Facade</a:t>
            </a:r>
            <a:r>
              <a:rPr lang="de-DE" dirty="0"/>
              <a:t>-Entwurfsmuster Der User nutzt fast nur </a:t>
            </a:r>
            <a:r>
              <a:rPr lang="de-DE" dirty="0" err="1"/>
              <a:t>Porcelain</a:t>
            </a:r>
            <a:r>
              <a:rPr lang="de-DE" dirty="0"/>
              <a:t>-Kommandos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Nur in Ausnahmefällen werden </a:t>
            </a:r>
            <a:r>
              <a:rPr lang="de-DE" dirty="0" err="1"/>
              <a:t>Plumbing</a:t>
            </a:r>
            <a:r>
              <a:rPr lang="de-DE" dirty="0"/>
              <a:t>-Kommandos verwendet (händische/tiefe Eingriffe, nie normale </a:t>
            </a:r>
            <a:r>
              <a:rPr lang="de-DE" dirty="0" err="1"/>
              <a:t>Git</a:t>
            </a:r>
            <a:r>
              <a:rPr lang="de-DE" dirty="0"/>
              <a:t>-Nutzung!)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/>
              <a:t>Porcelain</a:t>
            </a:r>
            <a:r>
              <a:rPr lang="de-DE" dirty="0"/>
              <a:t>-Kommandos rufen in der inneren Struktur von </a:t>
            </a:r>
            <a:r>
              <a:rPr lang="de-DE" dirty="0" err="1"/>
              <a:t>Git</a:t>
            </a:r>
            <a:r>
              <a:rPr lang="de-DE" dirty="0"/>
              <a:t> </a:t>
            </a:r>
            <a:r>
              <a:rPr lang="de-DE" dirty="0" err="1"/>
              <a:t>Plumbing</a:t>
            </a:r>
            <a:r>
              <a:rPr lang="de-DE" dirty="0"/>
              <a:t>-Kommandos auf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b="1" dirty="0"/>
              <a:t>Ähnlichkeiten zu bekannten Architekturstilen (nicht explizit so gebaut)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Peer </a:t>
            </a:r>
            <a:r>
              <a:rPr lang="de-DE" dirty="0" err="1"/>
              <a:t>to</a:t>
            </a:r>
            <a:r>
              <a:rPr lang="de-DE" dirty="0"/>
              <a:t> Peer: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Zwischen verschiedenen entfernten </a:t>
            </a:r>
            <a:r>
              <a:rPr lang="de-DE" dirty="0" err="1"/>
              <a:t>Repositories</a:t>
            </a:r>
            <a:r>
              <a:rPr lang="de-DE" dirty="0"/>
              <a:t> besteht eine Art Peer-to-Peer Netzwerk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Client-Server: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Zusammenspiel zwischen remote- und </a:t>
            </a:r>
            <a:r>
              <a:rPr lang="de-DE" dirty="0" err="1"/>
              <a:t>local</a:t>
            </a:r>
            <a:r>
              <a:rPr lang="de-DE" dirty="0"/>
              <a:t>-Repository kann als Client-Server-Modell gesehen werden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Mithilfe von z.B. </a:t>
            </a:r>
            <a:r>
              <a:rPr lang="de-DE" dirty="0" err="1"/>
              <a:t>git</a:t>
            </a:r>
            <a:r>
              <a:rPr lang="de-DE" dirty="0"/>
              <a:t> pull wird ein Request zum Webserver (z.B. GitHub) gesendet, auf dem das remote-Repository liegt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Als Antwort kann der Webserver den Request entweder akzeptieren oder ablehnen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de-DE" b="1" dirty="0"/>
              <a:t>Quellen: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="0" dirty="0"/>
              <a:t>Bild: https://www.edureka.co/blog/git-tutorial/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C84FA6-9D13-4F89-9D5F-507040849F9F}" type="slidenum">
              <a:rPr lang="de-DE" altLang="de-DE" smtClean="0"/>
              <a:pPr/>
              <a:t>10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7987447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Blob: </a:t>
            </a:r>
            <a:r>
              <a:rPr lang="en-US" dirty="0" err="1"/>
              <a:t>Ähnlich</a:t>
            </a:r>
            <a:r>
              <a:rPr lang="en-US" dirty="0"/>
              <a:t> einer </a:t>
            </a:r>
            <a:r>
              <a:rPr lang="en-US" dirty="0" err="1"/>
              <a:t>Datei</a:t>
            </a:r>
            <a:endParaRPr lang="en-US" dirty="0"/>
          </a:p>
          <a:p>
            <a:r>
              <a:rPr lang="en-US" dirty="0"/>
              <a:t>Tree: </a:t>
            </a:r>
            <a:r>
              <a:rPr lang="en-US" dirty="0" err="1"/>
              <a:t>Ähnlich</a:t>
            </a:r>
            <a:r>
              <a:rPr lang="en-US" dirty="0"/>
              <a:t> eines </a:t>
            </a:r>
            <a:r>
              <a:rPr lang="en-US" dirty="0" err="1"/>
              <a:t>Verzeichnisses</a:t>
            </a:r>
            <a:endParaRPr lang="en-US" dirty="0"/>
          </a:p>
          <a:p>
            <a:r>
              <a:rPr lang="en-US" dirty="0"/>
              <a:t>Commit: </a:t>
            </a:r>
            <a:r>
              <a:rPr lang="en-US" dirty="0" err="1"/>
              <a:t>Führt</a:t>
            </a:r>
            <a:r>
              <a:rPr lang="en-US" dirty="0"/>
              <a:t> </a:t>
            </a:r>
            <a:r>
              <a:rPr lang="en-US" dirty="0" err="1"/>
              <a:t>mehrere</a:t>
            </a:r>
            <a:r>
              <a:rPr lang="en-US" dirty="0"/>
              <a:t> tree- und blob-</a:t>
            </a:r>
            <a:r>
              <a:rPr lang="en-US" dirty="0" err="1"/>
              <a:t>Objekte</a:t>
            </a:r>
            <a:r>
              <a:rPr lang="en-US" dirty="0"/>
              <a:t> zu einer Art Snapshot-</a:t>
            </a:r>
            <a:r>
              <a:rPr lang="en-US" dirty="0" err="1"/>
              <a:t>Objekt</a:t>
            </a:r>
            <a:r>
              <a:rPr lang="en-US" dirty="0"/>
              <a:t> </a:t>
            </a:r>
            <a:r>
              <a:rPr lang="en-US" dirty="0" err="1"/>
              <a:t>zusammen</a:t>
            </a:r>
            <a:endParaRPr lang="en-US" dirty="0"/>
          </a:p>
          <a:p>
            <a:r>
              <a:rPr lang="en-US" dirty="0"/>
              <a:t>Tag: Pointer-</a:t>
            </a:r>
            <a:r>
              <a:rPr lang="en-US" dirty="0" err="1"/>
              <a:t>Objekt</a:t>
            </a:r>
            <a:r>
              <a:rPr lang="en-US" dirty="0"/>
              <a:t> auf einen </a:t>
            </a:r>
            <a:r>
              <a:rPr lang="en-US" dirty="0" err="1"/>
              <a:t>bestimmten</a:t>
            </a:r>
            <a:r>
              <a:rPr lang="en-US" dirty="0"/>
              <a:t> Commit</a:t>
            </a:r>
          </a:p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C84FA6-9D13-4F89-9D5F-507040849F9F}" type="slidenum">
              <a:rPr lang="de-DE" altLang="de-DE" smtClean="0"/>
              <a:pPr/>
              <a:t>11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309481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Git-References = Tags</a:t>
            </a:r>
          </a:p>
          <a:p>
            <a:r>
              <a:rPr lang="en-US" dirty="0"/>
              <a:t>Tags: Tags, Remote-HEAD, Remote-Branches, Local-HEAD, Local-Branches</a:t>
            </a:r>
          </a:p>
          <a:p>
            <a:r>
              <a:rPr lang="en-US" dirty="0"/>
              <a:t>Branches: Branches </a:t>
            </a:r>
            <a:r>
              <a:rPr lang="en-US" dirty="0" err="1"/>
              <a:t>sind</a:t>
            </a:r>
            <a:r>
              <a:rPr lang="en-US" dirty="0"/>
              <a:t> </a:t>
            </a:r>
            <a:r>
              <a:rPr lang="en-US" dirty="0" err="1"/>
              <a:t>nur</a:t>
            </a:r>
            <a:r>
              <a:rPr lang="en-US" dirty="0"/>
              <a:t> Tags, die auf den </a:t>
            </a:r>
            <a:r>
              <a:rPr lang="en-US" dirty="0" err="1"/>
              <a:t>aktuellsten</a:t>
            </a:r>
            <a:r>
              <a:rPr lang="en-US" dirty="0"/>
              <a:t> Commit eines Branches </a:t>
            </a:r>
            <a:r>
              <a:rPr lang="en-US" dirty="0" err="1"/>
              <a:t>zeigen</a:t>
            </a:r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C84FA6-9D13-4F89-9D5F-507040849F9F}" type="slidenum">
              <a:rPr lang="de-DE" altLang="de-DE" smtClean="0"/>
              <a:pPr/>
              <a:t>12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8994015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C84FA6-9D13-4F89-9D5F-507040849F9F}" type="slidenum">
              <a:rPr lang="de-DE" altLang="de-DE" smtClean="0"/>
              <a:pPr/>
              <a:t>13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5740417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88330" y="4356101"/>
            <a:ext cx="11368310" cy="87312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 altLang="de-DE" noProof="0"/>
              <a:t>Mastertitelformat bearbeiten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88331" y="5499101"/>
            <a:ext cx="11368309" cy="33337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 altLang="de-DE" noProof="0" dirty="0"/>
              <a:t>Master-Untertitelformat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753732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8">
            <a:extLst>
              <a:ext uri="{FF2B5EF4-FFF2-40B4-BE49-F238E27FC236}">
                <a16:creationId xmlns:a16="http://schemas.microsoft.com/office/drawing/2014/main" id="{DBA8EF1C-65FC-4F66-8276-07D11F944E41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12192000" cy="8636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endParaRPr lang="de-DE" altLang="de-DE">
              <a:solidFill>
                <a:schemeClr val="accent2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F99E49F-69D7-4DD8-A898-ABA2934E7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36AD71C5-1CDC-44FC-A387-66095DBDC9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5734" y="1042989"/>
            <a:ext cx="11167533" cy="4772025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Line 14">
            <a:extLst>
              <a:ext uri="{FF2B5EF4-FFF2-40B4-BE49-F238E27FC236}">
                <a16:creationId xmlns:a16="http://schemas.microsoft.com/office/drawing/2014/main" id="{32F2C9A0-447F-4B77-BD7C-7A5FE34F6D82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0" y="6091238"/>
            <a:ext cx="12192000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pic>
        <p:nvPicPr>
          <p:cNvPr id="7" name="Picture 20" descr="TUBS_CO_70vH_150dpi">
            <a:extLst>
              <a:ext uri="{FF2B5EF4-FFF2-40B4-BE49-F238E27FC236}">
                <a16:creationId xmlns:a16="http://schemas.microsoft.com/office/drawing/2014/main" id="{7FDD4C20-F99C-4C4D-BB87-8F2CE9CAF4C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5915026"/>
            <a:ext cx="1865529" cy="652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AF949A04-FF50-4C7A-9ACE-5BCB669E24F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6430" y="6170256"/>
            <a:ext cx="2063970" cy="576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69964775-999A-40D3-92B2-E3E1A969E3D4}"/>
              </a:ext>
            </a:extLst>
          </p:cNvPr>
          <p:cNvSpPr txBox="1"/>
          <p:nvPr userDrawn="1"/>
        </p:nvSpPr>
        <p:spPr>
          <a:xfrm>
            <a:off x="1865530" y="6113920"/>
            <a:ext cx="81459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F0D12A71-A58E-40BE-A08F-1058245CE28C}" type="datetime1">
              <a:rPr lang="de-DE" altLang="de-DE" sz="800" smtClean="0"/>
              <a:t>02.02.20</a:t>
            </a:fld>
            <a:r>
              <a:rPr lang="de-DE" altLang="de-DE" sz="800" dirty="0"/>
              <a:t> | Kopmann, Löhn, Richter, Rosenberg, Salem | Architektur - GIT | Seite </a:t>
            </a:r>
            <a:fld id="{5103C2F5-CAD6-4020-8144-FE16A2C7B9DC}" type="slidenum">
              <a:rPr lang="de-DE" altLang="de-DE" sz="800" smtClean="0"/>
              <a:t>‹Nr.›</a:t>
            </a:fld>
            <a:endParaRPr lang="de-DE" sz="800" dirty="0"/>
          </a:p>
        </p:txBody>
      </p:sp>
    </p:spTree>
    <p:extLst>
      <p:ext uri="{BB962C8B-B14F-4D97-AF65-F5344CB8AC3E}">
        <p14:creationId xmlns:p14="http://schemas.microsoft.com/office/powerpoint/2010/main" val="3803986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75734" y="111126"/>
            <a:ext cx="11167533" cy="708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dirty="0"/>
              <a:t>Mastertitelformat bearbeiten</a:t>
            </a:r>
          </a:p>
        </p:txBody>
      </p:sp>
      <p:sp>
        <p:nvSpPr>
          <p:cNvPr id="102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75734" y="1042989"/>
            <a:ext cx="11167533" cy="4772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dirty="0"/>
              <a:t>Mastertextformat bearbeiten</a:t>
            </a:r>
          </a:p>
          <a:p>
            <a:pPr lvl="1"/>
            <a:r>
              <a:rPr lang="de-DE" altLang="de-DE" dirty="0"/>
              <a:t>Zweite Ebene</a:t>
            </a:r>
          </a:p>
          <a:p>
            <a:pPr lvl="2"/>
            <a:r>
              <a:rPr lang="de-DE" altLang="de-DE" dirty="0"/>
              <a:t>Dritte Ebene</a:t>
            </a:r>
          </a:p>
          <a:p>
            <a:pPr lvl="3"/>
            <a:r>
              <a:rPr lang="de-DE" altLang="de-DE" dirty="0"/>
              <a:t>Vierte Ebene</a:t>
            </a:r>
          </a:p>
          <a:p>
            <a:pPr lvl="4"/>
            <a:r>
              <a:rPr lang="de-DE" alt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36109964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8" r:id="rId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</a:defRPr>
      </a:lvl9pPr>
    </p:titleStyle>
    <p:bodyStyle>
      <a:lvl1pPr algn="l" rtl="0" eaLnBrk="0" fontAlgn="base" hangingPunct="0">
        <a:spcBef>
          <a:spcPct val="20000"/>
        </a:spcBef>
        <a:spcAft>
          <a:spcPct val="0"/>
        </a:spcAft>
        <a:defRPr sz="1600">
          <a:solidFill>
            <a:schemeClr val="tx1"/>
          </a:solidFill>
          <a:latin typeface="+mn-lt"/>
          <a:ea typeface="+mn-ea"/>
          <a:cs typeface="+mn-cs"/>
        </a:defRPr>
      </a:lvl1pPr>
      <a:lvl2pPr marL="190500" indent="-188913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</a:defRPr>
      </a:lvl2pPr>
      <a:lvl3pPr marL="361950" indent="-169863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</a:defRPr>
      </a:lvl3pPr>
      <a:lvl4pPr marL="542925" indent="-179388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</a:defRPr>
      </a:lvl4pPr>
      <a:lvl5pPr marL="742950" indent="-198438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</a:defRPr>
      </a:lvl5pPr>
      <a:lvl6pPr marL="1200150" indent="-198438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1657350" indent="-198438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2114550" indent="-198438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2571750" indent="-198438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0D7FD04A-5917-48B6-A0CF-E0CB11E59D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573" b="17509"/>
          <a:stretch/>
        </p:blipFill>
        <p:spPr>
          <a:xfrm>
            <a:off x="429750" y="1394181"/>
            <a:ext cx="11366433" cy="3213433"/>
          </a:xfrm>
          <a:prstGeom prst="rect">
            <a:avLst/>
          </a:prstGeom>
        </p:spPr>
      </p:pic>
      <p:sp>
        <p:nvSpPr>
          <p:cNvPr id="4" name="Rectangle 17">
            <a:extLst>
              <a:ext uri="{FF2B5EF4-FFF2-40B4-BE49-F238E27FC236}">
                <a16:creationId xmlns:a16="http://schemas.microsoft.com/office/drawing/2014/main" id="{5D6BB9E2-C626-411F-9034-13CB7EC9CC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7871" y="4101302"/>
            <a:ext cx="11368312" cy="2028036"/>
          </a:xfrm>
          <a:prstGeom prst="rect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de-DE" altLang="de-DE"/>
              <a:t>   </a:t>
            </a:r>
          </a:p>
        </p:txBody>
      </p:sp>
      <p:sp>
        <p:nvSpPr>
          <p:cNvPr id="5" name="Rectangle 18">
            <a:extLst>
              <a:ext uri="{FF2B5EF4-FFF2-40B4-BE49-F238E27FC236}">
                <a16:creationId xmlns:a16="http://schemas.microsoft.com/office/drawing/2014/main" id="{4AABA238-5756-4521-99D0-AC5794DE3F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7873" y="6132631"/>
            <a:ext cx="11368310" cy="250824"/>
          </a:xfrm>
          <a:prstGeom prst="rect">
            <a:avLst/>
          </a:prstGeom>
          <a:solidFill>
            <a:schemeClr val="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de-DE" altLang="de-DE"/>
          </a:p>
        </p:txBody>
      </p:sp>
      <p:pic>
        <p:nvPicPr>
          <p:cNvPr id="6" name="Picture 13" descr="TUBS_CO_150dpi">
            <a:extLst>
              <a:ext uri="{FF2B5EF4-FFF2-40B4-BE49-F238E27FC236}">
                <a16:creationId xmlns:a16="http://schemas.microsoft.com/office/drawing/2014/main" id="{18BE48F6-1A02-45D6-9909-CACEB4DA6F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875" y="728663"/>
            <a:ext cx="2517775" cy="93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C6EBB014-9B6F-4E19-B42E-DF414631F3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6400" y="728663"/>
            <a:ext cx="2063970" cy="576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60FB2C4D-03A5-41E8-A2E6-98FB3D9FB40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Architektur der Versionsverwaltungssoftware GIT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322E430D-2FC3-48CB-8F90-09EF75F6D67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Moritz Kopmann, Lea Löhn, Isabel Richter, Lisa Rosenberg, Nayel Fabian Salem</a:t>
            </a:r>
          </a:p>
        </p:txBody>
      </p:sp>
    </p:spTree>
    <p:extLst>
      <p:ext uri="{BB962C8B-B14F-4D97-AF65-F5344CB8AC3E}">
        <p14:creationId xmlns:p14="http://schemas.microsoft.com/office/powerpoint/2010/main" val="1335099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F79BE8-0910-4E6E-B944-9FF03BC9A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Workflow</a:t>
            </a:r>
          </a:p>
        </p:txBody>
      </p:sp>
      <p:sp>
        <p:nvSpPr>
          <p:cNvPr id="4" name="Oval 4">
            <a:extLst>
              <a:ext uri="{FF2B5EF4-FFF2-40B4-BE49-F238E27FC236}">
                <a16:creationId xmlns:a16="http://schemas.microsoft.com/office/drawing/2014/main" id="{231BEE30-F361-4FC8-8C1E-F1390E0B172C}"/>
              </a:ext>
            </a:extLst>
          </p:cNvPr>
          <p:cNvSpPr/>
          <p:nvPr/>
        </p:nvSpPr>
        <p:spPr>
          <a:xfrm>
            <a:off x="200355" y="1216751"/>
            <a:ext cx="180000" cy="180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E0D14DD-3767-4833-A4AC-EF072E9B9932}"/>
              </a:ext>
            </a:extLst>
          </p:cNvPr>
          <p:cNvSpPr/>
          <p:nvPr/>
        </p:nvSpPr>
        <p:spPr>
          <a:xfrm>
            <a:off x="200355" y="3024371"/>
            <a:ext cx="180000" cy="1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Oval 4">
            <a:extLst>
              <a:ext uri="{FF2B5EF4-FFF2-40B4-BE49-F238E27FC236}">
                <a16:creationId xmlns:a16="http://schemas.microsoft.com/office/drawing/2014/main" id="{C7B92651-C3F8-498B-870E-993A304B6AC7}"/>
              </a:ext>
            </a:extLst>
          </p:cNvPr>
          <p:cNvSpPr/>
          <p:nvPr/>
        </p:nvSpPr>
        <p:spPr>
          <a:xfrm>
            <a:off x="200355" y="3924371"/>
            <a:ext cx="180000" cy="1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Oval 4">
            <a:extLst>
              <a:ext uri="{FF2B5EF4-FFF2-40B4-BE49-F238E27FC236}">
                <a16:creationId xmlns:a16="http://schemas.microsoft.com/office/drawing/2014/main" id="{6137C90F-8DF5-4938-B9B1-1A3AE80B8D41}"/>
              </a:ext>
            </a:extLst>
          </p:cNvPr>
          <p:cNvSpPr/>
          <p:nvPr/>
        </p:nvSpPr>
        <p:spPr>
          <a:xfrm>
            <a:off x="200355" y="4824371"/>
            <a:ext cx="180000" cy="1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2F812021-F603-490D-A13D-D743990B8B93}"/>
              </a:ext>
            </a:extLst>
          </p:cNvPr>
          <p:cNvCxnSpPr>
            <a:cxnSpLocks/>
            <a:stCxn id="4" idx="0"/>
            <a:endCxn id="7" idx="0"/>
          </p:cNvCxnSpPr>
          <p:nvPr/>
        </p:nvCxnSpPr>
        <p:spPr>
          <a:xfrm>
            <a:off x="290355" y="1216751"/>
            <a:ext cx="0" cy="360762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07F4E17B-E693-41AB-B868-37FBB3BA917A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290355" y="1763815"/>
            <a:ext cx="0" cy="3060556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r Verbinder 10">
            <a:extLst>
              <a:ext uri="{FF2B5EF4-FFF2-40B4-BE49-F238E27FC236}">
                <a16:creationId xmlns:a16="http://schemas.microsoft.com/office/drawing/2014/main" id="{D9746441-ACA8-405B-B349-FE3548F36355}"/>
              </a:ext>
            </a:extLst>
          </p:cNvPr>
          <p:cNvCxnSpPr>
            <a:cxnSpLocks/>
          </p:cNvCxnSpPr>
          <p:nvPr/>
        </p:nvCxnSpPr>
        <p:spPr>
          <a:xfrm>
            <a:off x="290355" y="1749687"/>
            <a:ext cx="0" cy="914228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4">
            <a:extLst>
              <a:ext uri="{FF2B5EF4-FFF2-40B4-BE49-F238E27FC236}">
                <a16:creationId xmlns:a16="http://schemas.microsoft.com/office/drawing/2014/main" id="{AE97270F-4533-41CA-ADA7-10928C27A99D}"/>
              </a:ext>
            </a:extLst>
          </p:cNvPr>
          <p:cNvSpPr/>
          <p:nvPr/>
        </p:nvSpPr>
        <p:spPr>
          <a:xfrm>
            <a:off x="200355" y="2124371"/>
            <a:ext cx="180000" cy="1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Oval 4">
            <a:extLst>
              <a:ext uri="{FF2B5EF4-FFF2-40B4-BE49-F238E27FC236}">
                <a16:creationId xmlns:a16="http://schemas.microsoft.com/office/drawing/2014/main" id="{3EE1F45F-956F-4A10-B571-5AB9663246C6}"/>
              </a:ext>
            </a:extLst>
          </p:cNvPr>
          <p:cNvSpPr/>
          <p:nvPr/>
        </p:nvSpPr>
        <p:spPr>
          <a:xfrm>
            <a:off x="200355" y="2126276"/>
            <a:ext cx="180000" cy="1800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45572870-CCC3-46C0-91B4-D1B3981882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7991" y="1085833"/>
            <a:ext cx="5896018" cy="4686334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6D910177-2516-F546-8C23-6BF2F41AABED}"/>
              </a:ext>
            </a:extLst>
          </p:cNvPr>
          <p:cNvSpPr txBox="1"/>
          <p:nvPr/>
        </p:nvSpPr>
        <p:spPr>
          <a:xfrm>
            <a:off x="7582472" y="5660848"/>
            <a:ext cx="14615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800" dirty="0"/>
              <a:t>[Abb5: nach </a:t>
            </a:r>
            <a:r>
              <a:rPr lang="de-DE" sz="800" dirty="0" err="1"/>
              <a:t>edureka.co</a:t>
            </a:r>
            <a:r>
              <a:rPr lang="de-DE" sz="800" dirty="0"/>
              <a:t>]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C1A0EEE4-F0FF-7244-8685-F39673B54168}"/>
              </a:ext>
            </a:extLst>
          </p:cNvPr>
          <p:cNvSpPr txBox="1"/>
          <p:nvPr/>
        </p:nvSpPr>
        <p:spPr>
          <a:xfrm>
            <a:off x="594956" y="1212085"/>
            <a:ext cx="2215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Arbeiten mit </a:t>
            </a:r>
            <a:r>
              <a:rPr lang="de-DE" b="1" dirty="0" err="1"/>
              <a:t>Git</a:t>
            </a:r>
            <a:endParaRPr lang="de-DE" sz="800" b="1" dirty="0"/>
          </a:p>
        </p:txBody>
      </p:sp>
    </p:spTree>
    <p:extLst>
      <p:ext uri="{BB962C8B-B14F-4D97-AF65-F5344CB8AC3E}">
        <p14:creationId xmlns:p14="http://schemas.microsoft.com/office/powerpoint/2010/main" val="2038998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F9C4E6-27CC-45E3-8B8C-CAEE507786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Architektur der Datentypen</a:t>
            </a:r>
          </a:p>
        </p:txBody>
      </p:sp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3D95634C-3B51-4F77-B989-64E36F4368D2}"/>
              </a:ext>
            </a:extLst>
          </p:cNvPr>
          <p:cNvCxnSpPr>
            <a:cxnSpLocks/>
            <a:stCxn id="5" idx="0"/>
            <a:endCxn id="8" idx="0"/>
          </p:cNvCxnSpPr>
          <p:nvPr/>
        </p:nvCxnSpPr>
        <p:spPr>
          <a:xfrm>
            <a:off x="290355" y="1216751"/>
            <a:ext cx="0" cy="360762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7293AC01-3063-40E7-A382-EA10B81509BB}"/>
              </a:ext>
            </a:extLst>
          </p:cNvPr>
          <p:cNvSpPr/>
          <p:nvPr/>
        </p:nvSpPr>
        <p:spPr>
          <a:xfrm>
            <a:off x="200355" y="1216751"/>
            <a:ext cx="180000" cy="180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Oval 4">
            <a:extLst>
              <a:ext uri="{FF2B5EF4-FFF2-40B4-BE49-F238E27FC236}">
                <a16:creationId xmlns:a16="http://schemas.microsoft.com/office/drawing/2014/main" id="{7DD09E34-6E99-4619-B54D-0F43C78BC6DC}"/>
              </a:ext>
            </a:extLst>
          </p:cNvPr>
          <p:cNvSpPr/>
          <p:nvPr/>
        </p:nvSpPr>
        <p:spPr>
          <a:xfrm>
            <a:off x="200355" y="3024371"/>
            <a:ext cx="180000" cy="1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Oval 4">
            <a:extLst>
              <a:ext uri="{FF2B5EF4-FFF2-40B4-BE49-F238E27FC236}">
                <a16:creationId xmlns:a16="http://schemas.microsoft.com/office/drawing/2014/main" id="{C56EEC1D-E428-40A7-8AF3-1E1D81553DFC}"/>
              </a:ext>
            </a:extLst>
          </p:cNvPr>
          <p:cNvSpPr/>
          <p:nvPr/>
        </p:nvSpPr>
        <p:spPr>
          <a:xfrm>
            <a:off x="200355" y="3924371"/>
            <a:ext cx="180000" cy="1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Oval 4">
            <a:extLst>
              <a:ext uri="{FF2B5EF4-FFF2-40B4-BE49-F238E27FC236}">
                <a16:creationId xmlns:a16="http://schemas.microsoft.com/office/drawing/2014/main" id="{FA2B7F6E-2A87-44F0-ABD3-02085593BC70}"/>
              </a:ext>
            </a:extLst>
          </p:cNvPr>
          <p:cNvSpPr/>
          <p:nvPr/>
        </p:nvSpPr>
        <p:spPr>
          <a:xfrm>
            <a:off x="200355" y="4824371"/>
            <a:ext cx="180000" cy="1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01C49C5A-E46A-47B6-8B17-48C5B686E11C}"/>
              </a:ext>
            </a:extLst>
          </p:cNvPr>
          <p:cNvCxnSpPr>
            <a:cxnSpLocks/>
            <a:stCxn id="5" idx="0"/>
          </p:cNvCxnSpPr>
          <p:nvPr/>
        </p:nvCxnSpPr>
        <p:spPr>
          <a:xfrm>
            <a:off x="290355" y="1216751"/>
            <a:ext cx="0" cy="1447164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r Verbinder 10">
            <a:extLst>
              <a:ext uri="{FF2B5EF4-FFF2-40B4-BE49-F238E27FC236}">
                <a16:creationId xmlns:a16="http://schemas.microsoft.com/office/drawing/2014/main" id="{00C11706-C1F0-4A05-B603-1F7DCF204A70}"/>
              </a:ext>
            </a:extLst>
          </p:cNvPr>
          <p:cNvCxnSpPr>
            <a:cxnSpLocks/>
          </p:cNvCxnSpPr>
          <p:nvPr/>
        </p:nvCxnSpPr>
        <p:spPr>
          <a:xfrm>
            <a:off x="290355" y="2663915"/>
            <a:ext cx="0" cy="914228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4">
            <a:extLst>
              <a:ext uri="{FF2B5EF4-FFF2-40B4-BE49-F238E27FC236}">
                <a16:creationId xmlns:a16="http://schemas.microsoft.com/office/drawing/2014/main" id="{792B3A8A-C1A5-424B-A313-F98A8C4F55BF}"/>
              </a:ext>
            </a:extLst>
          </p:cNvPr>
          <p:cNvSpPr/>
          <p:nvPr/>
        </p:nvSpPr>
        <p:spPr>
          <a:xfrm>
            <a:off x="200355" y="2124371"/>
            <a:ext cx="180000" cy="1800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Oval 4">
            <a:extLst>
              <a:ext uri="{FF2B5EF4-FFF2-40B4-BE49-F238E27FC236}">
                <a16:creationId xmlns:a16="http://schemas.microsoft.com/office/drawing/2014/main" id="{6D1CBCA3-5AD2-46A1-952A-8E2C23EA0899}"/>
              </a:ext>
            </a:extLst>
          </p:cNvPr>
          <p:cNvSpPr/>
          <p:nvPr/>
        </p:nvSpPr>
        <p:spPr>
          <a:xfrm>
            <a:off x="200355" y="3024371"/>
            <a:ext cx="180000" cy="1800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24400A2-67B5-4296-8802-D2D8573246D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8" t="4661" r="4357" b="3804"/>
          <a:stretch/>
        </p:blipFill>
        <p:spPr>
          <a:xfrm>
            <a:off x="1280446" y="1853825"/>
            <a:ext cx="4459364" cy="380678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200ECA4-81A7-4DEC-A5B3-C008A75EE35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0" t="6295" r="3261" b="4736"/>
          <a:stretch/>
        </p:blipFill>
        <p:spPr>
          <a:xfrm>
            <a:off x="6996101" y="1853825"/>
            <a:ext cx="3468495" cy="3600400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BA09B0C0-4AEA-D042-8FF7-7A5446F1E108}"/>
              </a:ext>
            </a:extLst>
          </p:cNvPr>
          <p:cNvSpPr txBox="1"/>
          <p:nvPr/>
        </p:nvSpPr>
        <p:spPr>
          <a:xfrm>
            <a:off x="8346250" y="5813824"/>
            <a:ext cx="32617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800" dirty="0"/>
              <a:t>[Abb6: nach Brown &amp; Wilson, 2012]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6F1B9113-CA4A-C24E-8750-1C85066C17BD}"/>
              </a:ext>
            </a:extLst>
          </p:cNvPr>
          <p:cNvSpPr txBox="1"/>
          <p:nvPr/>
        </p:nvSpPr>
        <p:spPr>
          <a:xfrm>
            <a:off x="594956" y="1212085"/>
            <a:ext cx="2215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err="1"/>
              <a:t>Git</a:t>
            </a:r>
            <a:r>
              <a:rPr lang="de-DE" b="1" dirty="0"/>
              <a:t>-Objects</a:t>
            </a:r>
            <a:endParaRPr lang="de-DE" sz="800" b="1" dirty="0"/>
          </a:p>
        </p:txBody>
      </p:sp>
    </p:spTree>
    <p:extLst>
      <p:ext uri="{BB962C8B-B14F-4D97-AF65-F5344CB8AC3E}">
        <p14:creationId xmlns:p14="http://schemas.microsoft.com/office/powerpoint/2010/main" val="3953450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0A18F8B-5C8E-4E96-A348-B2C844AA6B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Architektur der Datentypen</a:t>
            </a:r>
          </a:p>
        </p:txBody>
      </p:sp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E4B602D5-A2D6-49BC-8262-F2D95F24A4D9}"/>
              </a:ext>
            </a:extLst>
          </p:cNvPr>
          <p:cNvCxnSpPr>
            <a:cxnSpLocks/>
            <a:stCxn id="5" idx="0"/>
            <a:endCxn id="8" idx="0"/>
          </p:cNvCxnSpPr>
          <p:nvPr/>
        </p:nvCxnSpPr>
        <p:spPr>
          <a:xfrm>
            <a:off x="290355" y="1216751"/>
            <a:ext cx="0" cy="360762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8F1EED6F-FA0D-421D-A05D-B1BC45BEA888}"/>
              </a:ext>
            </a:extLst>
          </p:cNvPr>
          <p:cNvSpPr/>
          <p:nvPr/>
        </p:nvSpPr>
        <p:spPr>
          <a:xfrm>
            <a:off x="200355" y="1216751"/>
            <a:ext cx="180000" cy="180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Oval 4">
            <a:extLst>
              <a:ext uri="{FF2B5EF4-FFF2-40B4-BE49-F238E27FC236}">
                <a16:creationId xmlns:a16="http://schemas.microsoft.com/office/drawing/2014/main" id="{2AF193D0-78CE-4AFB-A70B-5EB28BA17FD2}"/>
              </a:ext>
            </a:extLst>
          </p:cNvPr>
          <p:cNvSpPr/>
          <p:nvPr/>
        </p:nvSpPr>
        <p:spPr>
          <a:xfrm>
            <a:off x="200355" y="3024371"/>
            <a:ext cx="180000" cy="1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Oval 4">
            <a:extLst>
              <a:ext uri="{FF2B5EF4-FFF2-40B4-BE49-F238E27FC236}">
                <a16:creationId xmlns:a16="http://schemas.microsoft.com/office/drawing/2014/main" id="{69B3DCC6-799A-48A8-A0EF-F1000CC3783B}"/>
              </a:ext>
            </a:extLst>
          </p:cNvPr>
          <p:cNvSpPr/>
          <p:nvPr/>
        </p:nvSpPr>
        <p:spPr>
          <a:xfrm>
            <a:off x="200355" y="3924371"/>
            <a:ext cx="180000" cy="1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Oval 4">
            <a:extLst>
              <a:ext uri="{FF2B5EF4-FFF2-40B4-BE49-F238E27FC236}">
                <a16:creationId xmlns:a16="http://schemas.microsoft.com/office/drawing/2014/main" id="{5146AE47-8859-4D32-8882-7421A5BD6825}"/>
              </a:ext>
            </a:extLst>
          </p:cNvPr>
          <p:cNvSpPr/>
          <p:nvPr/>
        </p:nvSpPr>
        <p:spPr>
          <a:xfrm>
            <a:off x="200355" y="4824371"/>
            <a:ext cx="180000" cy="1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3A73C65B-6E8B-454A-84D0-A9B71873A979}"/>
              </a:ext>
            </a:extLst>
          </p:cNvPr>
          <p:cNvCxnSpPr>
            <a:cxnSpLocks/>
            <a:stCxn id="5" idx="0"/>
          </p:cNvCxnSpPr>
          <p:nvPr/>
        </p:nvCxnSpPr>
        <p:spPr>
          <a:xfrm>
            <a:off x="290355" y="1216751"/>
            <a:ext cx="0" cy="1447164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r Verbinder 10">
            <a:extLst>
              <a:ext uri="{FF2B5EF4-FFF2-40B4-BE49-F238E27FC236}">
                <a16:creationId xmlns:a16="http://schemas.microsoft.com/office/drawing/2014/main" id="{4C68D6BE-11BA-414C-82B2-CDDB7865B26D}"/>
              </a:ext>
            </a:extLst>
          </p:cNvPr>
          <p:cNvCxnSpPr>
            <a:cxnSpLocks/>
          </p:cNvCxnSpPr>
          <p:nvPr/>
        </p:nvCxnSpPr>
        <p:spPr>
          <a:xfrm>
            <a:off x="290355" y="2663915"/>
            <a:ext cx="0" cy="914228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4">
            <a:extLst>
              <a:ext uri="{FF2B5EF4-FFF2-40B4-BE49-F238E27FC236}">
                <a16:creationId xmlns:a16="http://schemas.microsoft.com/office/drawing/2014/main" id="{AD301653-4529-4351-94C2-4344B2CDB206}"/>
              </a:ext>
            </a:extLst>
          </p:cNvPr>
          <p:cNvSpPr/>
          <p:nvPr/>
        </p:nvSpPr>
        <p:spPr>
          <a:xfrm>
            <a:off x="200355" y="2124371"/>
            <a:ext cx="180000" cy="1800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Oval 4">
            <a:extLst>
              <a:ext uri="{FF2B5EF4-FFF2-40B4-BE49-F238E27FC236}">
                <a16:creationId xmlns:a16="http://schemas.microsoft.com/office/drawing/2014/main" id="{C02D2ADB-AA99-4E39-9294-35E061520BC6}"/>
              </a:ext>
            </a:extLst>
          </p:cNvPr>
          <p:cNvSpPr/>
          <p:nvPr/>
        </p:nvSpPr>
        <p:spPr>
          <a:xfrm>
            <a:off x="200355" y="3024371"/>
            <a:ext cx="180000" cy="1800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1" name="Content Placeholder 20">
            <a:extLst>
              <a:ext uri="{FF2B5EF4-FFF2-40B4-BE49-F238E27FC236}">
                <a16:creationId xmlns:a16="http://schemas.microsoft.com/office/drawing/2014/main" id="{28D07755-87D5-4013-8382-FBF77D6F84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1" t="5471" r="6504" b="11054"/>
          <a:stretch/>
        </p:blipFill>
        <p:spPr>
          <a:xfrm>
            <a:off x="1183214" y="1808820"/>
            <a:ext cx="10538411" cy="3495668"/>
          </a:xfr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682B2DAD-87EA-A149-BF90-B15BA790B721}"/>
              </a:ext>
            </a:extLst>
          </p:cNvPr>
          <p:cNvSpPr txBox="1"/>
          <p:nvPr/>
        </p:nvSpPr>
        <p:spPr>
          <a:xfrm>
            <a:off x="10146450" y="5813824"/>
            <a:ext cx="14615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800" dirty="0"/>
              <a:t>[Abb7: nach </a:t>
            </a:r>
            <a:r>
              <a:rPr lang="de-DE" sz="800" dirty="0" err="1">
                <a:solidFill>
                  <a:schemeClr val="dk1"/>
                </a:solidFill>
              </a:rPr>
              <a:t>git-scm.com</a:t>
            </a:r>
            <a:r>
              <a:rPr lang="de-DE" sz="800" dirty="0"/>
              <a:t>]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D525ECEF-4B44-DC44-B6BF-8618240699B2}"/>
              </a:ext>
            </a:extLst>
          </p:cNvPr>
          <p:cNvSpPr txBox="1"/>
          <p:nvPr/>
        </p:nvSpPr>
        <p:spPr>
          <a:xfrm>
            <a:off x="594956" y="1212085"/>
            <a:ext cx="2215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err="1"/>
              <a:t>Git</a:t>
            </a:r>
            <a:r>
              <a:rPr lang="de-DE" b="1" dirty="0"/>
              <a:t>-References</a:t>
            </a:r>
            <a:endParaRPr lang="de-DE" sz="800" b="1" dirty="0"/>
          </a:p>
        </p:txBody>
      </p:sp>
    </p:spTree>
    <p:extLst>
      <p:ext uri="{BB962C8B-B14F-4D97-AF65-F5344CB8AC3E}">
        <p14:creationId xmlns:p14="http://schemas.microsoft.com/office/powerpoint/2010/main" val="4099024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7653D9-0B75-4355-8360-252603359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Zusammenhang zwischen der statischen und dynamischen Sicht</a:t>
            </a:r>
          </a:p>
        </p:txBody>
      </p:sp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7BC88BD7-579D-4936-86D4-4EFD67B6D5DF}"/>
              </a:ext>
            </a:extLst>
          </p:cNvPr>
          <p:cNvCxnSpPr>
            <a:cxnSpLocks/>
            <a:stCxn id="5" idx="0"/>
            <a:endCxn id="8" idx="0"/>
          </p:cNvCxnSpPr>
          <p:nvPr/>
        </p:nvCxnSpPr>
        <p:spPr>
          <a:xfrm>
            <a:off x="290355" y="1216751"/>
            <a:ext cx="0" cy="360762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636BECA8-9DE9-4051-BAEE-52A4E486E030}"/>
              </a:ext>
            </a:extLst>
          </p:cNvPr>
          <p:cNvSpPr/>
          <p:nvPr/>
        </p:nvSpPr>
        <p:spPr>
          <a:xfrm>
            <a:off x="200355" y="1216751"/>
            <a:ext cx="180000" cy="180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Oval 4">
            <a:extLst>
              <a:ext uri="{FF2B5EF4-FFF2-40B4-BE49-F238E27FC236}">
                <a16:creationId xmlns:a16="http://schemas.microsoft.com/office/drawing/2014/main" id="{F2A3C682-EB62-4A4D-9C53-43D1D7219B61}"/>
              </a:ext>
            </a:extLst>
          </p:cNvPr>
          <p:cNvSpPr/>
          <p:nvPr/>
        </p:nvSpPr>
        <p:spPr>
          <a:xfrm>
            <a:off x="200355" y="3024371"/>
            <a:ext cx="180000" cy="1800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" name="Oval 4">
            <a:extLst>
              <a:ext uri="{FF2B5EF4-FFF2-40B4-BE49-F238E27FC236}">
                <a16:creationId xmlns:a16="http://schemas.microsoft.com/office/drawing/2014/main" id="{C1473804-D2A9-48D6-B7C8-519CCBD1F6CF}"/>
              </a:ext>
            </a:extLst>
          </p:cNvPr>
          <p:cNvSpPr/>
          <p:nvPr/>
        </p:nvSpPr>
        <p:spPr>
          <a:xfrm>
            <a:off x="200355" y="3924371"/>
            <a:ext cx="180000" cy="1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" name="Oval 4">
            <a:extLst>
              <a:ext uri="{FF2B5EF4-FFF2-40B4-BE49-F238E27FC236}">
                <a16:creationId xmlns:a16="http://schemas.microsoft.com/office/drawing/2014/main" id="{0F54E876-63CD-4C82-9937-98D483A7703E}"/>
              </a:ext>
            </a:extLst>
          </p:cNvPr>
          <p:cNvSpPr/>
          <p:nvPr/>
        </p:nvSpPr>
        <p:spPr>
          <a:xfrm>
            <a:off x="200355" y="4824371"/>
            <a:ext cx="180000" cy="1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2290C9F3-40B0-4560-9237-1ABCC7B30A40}"/>
              </a:ext>
            </a:extLst>
          </p:cNvPr>
          <p:cNvCxnSpPr>
            <a:cxnSpLocks/>
            <a:stCxn id="5" idx="0"/>
          </p:cNvCxnSpPr>
          <p:nvPr/>
        </p:nvCxnSpPr>
        <p:spPr>
          <a:xfrm>
            <a:off x="290355" y="1216751"/>
            <a:ext cx="0" cy="2361392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r Verbinder 10">
            <a:extLst>
              <a:ext uri="{FF2B5EF4-FFF2-40B4-BE49-F238E27FC236}">
                <a16:creationId xmlns:a16="http://schemas.microsoft.com/office/drawing/2014/main" id="{2E77781B-944B-4325-8447-2C90859005DA}"/>
              </a:ext>
            </a:extLst>
          </p:cNvPr>
          <p:cNvCxnSpPr>
            <a:cxnSpLocks/>
          </p:cNvCxnSpPr>
          <p:nvPr/>
        </p:nvCxnSpPr>
        <p:spPr>
          <a:xfrm>
            <a:off x="290355" y="3578143"/>
            <a:ext cx="0" cy="914228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4">
            <a:extLst>
              <a:ext uri="{FF2B5EF4-FFF2-40B4-BE49-F238E27FC236}">
                <a16:creationId xmlns:a16="http://schemas.microsoft.com/office/drawing/2014/main" id="{35219C98-04D2-4723-A9CF-4D24725961C6}"/>
              </a:ext>
            </a:extLst>
          </p:cNvPr>
          <p:cNvSpPr/>
          <p:nvPr/>
        </p:nvSpPr>
        <p:spPr>
          <a:xfrm>
            <a:off x="200355" y="2124371"/>
            <a:ext cx="180000" cy="1800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" name="Oval 4">
            <a:extLst>
              <a:ext uri="{FF2B5EF4-FFF2-40B4-BE49-F238E27FC236}">
                <a16:creationId xmlns:a16="http://schemas.microsoft.com/office/drawing/2014/main" id="{5FC6B2D9-4E7E-4453-BF93-59C89E305342}"/>
              </a:ext>
            </a:extLst>
          </p:cNvPr>
          <p:cNvSpPr/>
          <p:nvPr/>
        </p:nvSpPr>
        <p:spPr>
          <a:xfrm>
            <a:off x="200355" y="3924371"/>
            <a:ext cx="180000" cy="1800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15" name="Picture 14" descr="A picture containing orange, refrigerator&#10;&#10;Description automatically generated">
            <a:extLst>
              <a:ext uri="{FF2B5EF4-FFF2-40B4-BE49-F238E27FC236}">
                <a16:creationId xmlns:a16="http://schemas.microsoft.com/office/drawing/2014/main" id="{F9F5C6F6-CBF4-450F-9BC5-454B4437F4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833" y="1133745"/>
            <a:ext cx="10924334" cy="4590509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3244EA61-4C5D-A643-B570-823A69D2D20B}"/>
              </a:ext>
            </a:extLst>
          </p:cNvPr>
          <p:cNvSpPr txBox="1"/>
          <p:nvPr/>
        </p:nvSpPr>
        <p:spPr>
          <a:xfrm>
            <a:off x="9111336" y="5813824"/>
            <a:ext cx="24966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800" dirty="0"/>
              <a:t>[Abb8: nach Brown &amp; Wilson, 2012]</a:t>
            </a:r>
          </a:p>
        </p:txBody>
      </p:sp>
    </p:spTree>
    <p:extLst>
      <p:ext uri="{BB962C8B-B14F-4D97-AF65-F5344CB8AC3E}">
        <p14:creationId xmlns:p14="http://schemas.microsoft.com/office/powerpoint/2010/main" val="124881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02B4F8-E830-421B-A208-67A106E24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Systembewertung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7AE6128-F8B0-48D0-941F-DBD9B5511E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1846" y="1198168"/>
            <a:ext cx="11167533" cy="4772025"/>
          </a:xfrm>
        </p:spPr>
        <p:txBody>
          <a:bodyPr/>
          <a:lstStyle/>
          <a:p>
            <a:r>
              <a:rPr lang="de-DE" sz="1800" b="1" dirty="0"/>
              <a:t>Designanforderungen</a:t>
            </a:r>
          </a:p>
          <a:p>
            <a:endParaRPr lang="de-DE" sz="1800" dirty="0"/>
          </a:p>
          <a:p>
            <a:pPr marL="342900" indent="-342900">
              <a:buFont typeface="+mj-lt"/>
              <a:buAutoNum type="arabicParenBoth"/>
            </a:pPr>
            <a:r>
              <a:rPr lang="de-DE" sz="1800" dirty="0"/>
              <a:t>Speichern von Daten</a:t>
            </a:r>
          </a:p>
          <a:p>
            <a:pPr marL="342900" indent="-342900">
              <a:buFont typeface="+mj-lt"/>
              <a:buAutoNum type="arabicParenBoth"/>
            </a:pPr>
            <a:endParaRPr lang="de-DE" sz="1800" dirty="0"/>
          </a:p>
          <a:p>
            <a:pPr marL="342900" indent="-342900">
              <a:buFont typeface="+mj-lt"/>
              <a:buAutoNum type="arabicParenBoth"/>
            </a:pPr>
            <a:r>
              <a:rPr lang="de-DE" sz="1800" dirty="0"/>
              <a:t>Verfolgung von Änderungen</a:t>
            </a:r>
          </a:p>
          <a:p>
            <a:pPr marL="342900" indent="-342900">
              <a:buFont typeface="+mj-lt"/>
              <a:buAutoNum type="arabicParenBoth"/>
            </a:pPr>
            <a:endParaRPr lang="de-DE" sz="1800" dirty="0"/>
          </a:p>
          <a:p>
            <a:pPr marL="342900" indent="-342900">
              <a:buFont typeface="+mj-lt"/>
              <a:buAutoNum type="arabicParenBoth"/>
            </a:pPr>
            <a:r>
              <a:rPr lang="de-DE" sz="1800" dirty="0"/>
              <a:t>Unterstützung verteilter Arbeitsabläufe</a:t>
            </a:r>
          </a:p>
          <a:p>
            <a:pPr marL="342900" indent="-342900">
              <a:buFont typeface="+mj-lt"/>
              <a:buAutoNum type="arabicParenBoth"/>
            </a:pPr>
            <a:endParaRPr lang="de-DE" sz="1800" dirty="0"/>
          </a:p>
          <a:p>
            <a:pPr marL="342900" indent="-342900">
              <a:buFont typeface="+mj-lt"/>
              <a:buAutoNum type="arabicParenBoth"/>
            </a:pPr>
            <a:r>
              <a:rPr lang="de-DE" sz="1800" dirty="0"/>
              <a:t>Mechanismen zur Erkennung korrumpierter Daten</a:t>
            </a:r>
          </a:p>
          <a:p>
            <a:pPr marL="342900" indent="-342900">
              <a:buFont typeface="+mj-lt"/>
              <a:buAutoNum type="arabicParenBoth"/>
            </a:pPr>
            <a:endParaRPr lang="de-DE" sz="1800" dirty="0"/>
          </a:p>
          <a:p>
            <a:pPr marL="342900" indent="-342900">
              <a:buFont typeface="+mj-lt"/>
              <a:buAutoNum type="arabicParenBoth"/>
            </a:pPr>
            <a:r>
              <a:rPr lang="de-DE" sz="1800" dirty="0"/>
              <a:t>hohe Leistungsfähigkeit</a:t>
            </a:r>
          </a:p>
          <a:p>
            <a:pPr marL="342900" indent="-342900">
              <a:buFont typeface="+mj-lt"/>
              <a:buAutoNum type="arabicParenBoth"/>
            </a:pPr>
            <a:endParaRPr lang="de-DE" sz="1800" dirty="0"/>
          </a:p>
          <a:p>
            <a:pPr marL="342900" indent="-342900">
              <a:buFont typeface="+mj-lt"/>
              <a:buAutoNum type="arabicParenBoth"/>
            </a:pPr>
            <a:endParaRPr lang="de-DE" sz="1800" dirty="0"/>
          </a:p>
        </p:txBody>
      </p:sp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9531D4BE-FDB8-49C9-A1CE-DD37DE7586C2}"/>
              </a:ext>
            </a:extLst>
          </p:cNvPr>
          <p:cNvCxnSpPr>
            <a:cxnSpLocks/>
            <a:stCxn id="5" idx="0"/>
            <a:endCxn id="8" idx="0"/>
          </p:cNvCxnSpPr>
          <p:nvPr/>
        </p:nvCxnSpPr>
        <p:spPr>
          <a:xfrm>
            <a:off x="290355" y="1216751"/>
            <a:ext cx="0" cy="360762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EC007E9C-03BA-415D-BBF1-DF88AD14926C}"/>
              </a:ext>
            </a:extLst>
          </p:cNvPr>
          <p:cNvSpPr/>
          <p:nvPr/>
        </p:nvSpPr>
        <p:spPr>
          <a:xfrm>
            <a:off x="200355" y="1216751"/>
            <a:ext cx="180000" cy="180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Oval 4">
            <a:extLst>
              <a:ext uri="{FF2B5EF4-FFF2-40B4-BE49-F238E27FC236}">
                <a16:creationId xmlns:a16="http://schemas.microsoft.com/office/drawing/2014/main" id="{C74C4E79-C16A-43E0-B8F4-084D4093A45E}"/>
              </a:ext>
            </a:extLst>
          </p:cNvPr>
          <p:cNvSpPr/>
          <p:nvPr/>
        </p:nvSpPr>
        <p:spPr>
          <a:xfrm>
            <a:off x="200355" y="3024371"/>
            <a:ext cx="180000" cy="1800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" name="Oval 4">
            <a:extLst>
              <a:ext uri="{FF2B5EF4-FFF2-40B4-BE49-F238E27FC236}">
                <a16:creationId xmlns:a16="http://schemas.microsoft.com/office/drawing/2014/main" id="{E54CCA89-6CD1-4E94-A4CF-3D433DD09714}"/>
              </a:ext>
            </a:extLst>
          </p:cNvPr>
          <p:cNvSpPr/>
          <p:nvPr/>
        </p:nvSpPr>
        <p:spPr>
          <a:xfrm>
            <a:off x="200355" y="3924371"/>
            <a:ext cx="180000" cy="1800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" name="Oval 4">
            <a:extLst>
              <a:ext uri="{FF2B5EF4-FFF2-40B4-BE49-F238E27FC236}">
                <a16:creationId xmlns:a16="http://schemas.microsoft.com/office/drawing/2014/main" id="{578DBC75-9F51-4671-BFE3-0106162E634B}"/>
              </a:ext>
            </a:extLst>
          </p:cNvPr>
          <p:cNvSpPr/>
          <p:nvPr/>
        </p:nvSpPr>
        <p:spPr>
          <a:xfrm>
            <a:off x="200355" y="4824371"/>
            <a:ext cx="180000" cy="1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B161D20D-F1BA-4CEF-B444-99C0BC85A45F}"/>
              </a:ext>
            </a:extLst>
          </p:cNvPr>
          <p:cNvCxnSpPr>
            <a:cxnSpLocks/>
            <a:stCxn id="5" idx="0"/>
          </p:cNvCxnSpPr>
          <p:nvPr/>
        </p:nvCxnSpPr>
        <p:spPr>
          <a:xfrm>
            <a:off x="290355" y="1216751"/>
            <a:ext cx="0" cy="327562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r Verbinder 10">
            <a:extLst>
              <a:ext uri="{FF2B5EF4-FFF2-40B4-BE49-F238E27FC236}">
                <a16:creationId xmlns:a16="http://schemas.microsoft.com/office/drawing/2014/main" id="{73936D90-9DAA-443D-963B-AAD501A4454A}"/>
              </a:ext>
            </a:extLst>
          </p:cNvPr>
          <p:cNvCxnSpPr>
            <a:cxnSpLocks/>
          </p:cNvCxnSpPr>
          <p:nvPr/>
        </p:nvCxnSpPr>
        <p:spPr>
          <a:xfrm>
            <a:off x="290355" y="4035257"/>
            <a:ext cx="0" cy="914228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4">
            <a:extLst>
              <a:ext uri="{FF2B5EF4-FFF2-40B4-BE49-F238E27FC236}">
                <a16:creationId xmlns:a16="http://schemas.microsoft.com/office/drawing/2014/main" id="{A817C965-5888-4492-AED7-4BEF29D0FC2B}"/>
              </a:ext>
            </a:extLst>
          </p:cNvPr>
          <p:cNvSpPr/>
          <p:nvPr/>
        </p:nvSpPr>
        <p:spPr>
          <a:xfrm>
            <a:off x="200355" y="2124371"/>
            <a:ext cx="180000" cy="1800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" name="Oval 4">
            <a:extLst>
              <a:ext uri="{FF2B5EF4-FFF2-40B4-BE49-F238E27FC236}">
                <a16:creationId xmlns:a16="http://schemas.microsoft.com/office/drawing/2014/main" id="{D7B4EACC-67A1-4B28-AC6F-D4F3EBDF23FC}"/>
              </a:ext>
            </a:extLst>
          </p:cNvPr>
          <p:cNvSpPr/>
          <p:nvPr/>
        </p:nvSpPr>
        <p:spPr>
          <a:xfrm>
            <a:off x="200355" y="4824371"/>
            <a:ext cx="180000" cy="1800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46190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02B4F8-E830-421B-A208-67A106E24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Systembewertung</a:t>
            </a:r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EED655D8-2D74-9542-95C8-660AF1D7409E}"/>
              </a:ext>
            </a:extLst>
          </p:cNvPr>
          <p:cNvSpPr txBox="1">
            <a:spLocks/>
          </p:cNvSpPr>
          <p:nvPr/>
        </p:nvSpPr>
        <p:spPr bwMode="auto">
          <a:xfrm>
            <a:off x="706838" y="1198167"/>
            <a:ext cx="10159690" cy="4772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050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2pPr>
            <a:lvl3pPr marL="361950" indent="-16986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3pPr>
            <a:lvl4pPr marL="542925" indent="-1793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742950" indent="-1984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200150" indent="-198438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657350" indent="-198438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114550" indent="-198438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571750" indent="-198438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de-DE" sz="1800" b="1" kern="0" dirty="0"/>
              <a:t>Designmerkmale</a:t>
            </a:r>
          </a:p>
          <a:p>
            <a:endParaRPr lang="de-DE" sz="1800" kern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dirty="0"/>
              <a:t>Gerichtete azyklische Graphen als Repräsentation der Datenstruktur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dirty="0"/>
              <a:t>SHAs als Identifier für GIT Objekte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dirty="0"/>
              <a:t>Trennung von lokalem und remote Repository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dirty="0"/>
              <a:t>Definition vier primitiver GIT-Datentypen</a:t>
            </a:r>
          </a:p>
        </p:txBody>
      </p:sp>
      <p:cxnSp>
        <p:nvCxnSpPr>
          <p:cNvPr id="14" name="Gerader Verbinder 3">
            <a:extLst>
              <a:ext uri="{FF2B5EF4-FFF2-40B4-BE49-F238E27FC236}">
                <a16:creationId xmlns:a16="http://schemas.microsoft.com/office/drawing/2014/main" id="{2ECF8671-6476-7D4C-88A6-B09562C112F5}"/>
              </a:ext>
            </a:extLst>
          </p:cNvPr>
          <p:cNvCxnSpPr>
            <a:cxnSpLocks/>
            <a:stCxn id="15" idx="0"/>
            <a:endCxn id="18" idx="0"/>
          </p:cNvCxnSpPr>
          <p:nvPr/>
        </p:nvCxnSpPr>
        <p:spPr>
          <a:xfrm>
            <a:off x="290355" y="1216751"/>
            <a:ext cx="0" cy="360762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9D5365CB-D5CA-9B48-AEF5-EB85EE761BAC}"/>
              </a:ext>
            </a:extLst>
          </p:cNvPr>
          <p:cNvSpPr/>
          <p:nvPr/>
        </p:nvSpPr>
        <p:spPr>
          <a:xfrm>
            <a:off x="200355" y="1216751"/>
            <a:ext cx="180000" cy="180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6" name="Oval 4">
            <a:extLst>
              <a:ext uri="{FF2B5EF4-FFF2-40B4-BE49-F238E27FC236}">
                <a16:creationId xmlns:a16="http://schemas.microsoft.com/office/drawing/2014/main" id="{37D68A16-2CB0-8146-A61A-7F7599440155}"/>
              </a:ext>
            </a:extLst>
          </p:cNvPr>
          <p:cNvSpPr/>
          <p:nvPr/>
        </p:nvSpPr>
        <p:spPr>
          <a:xfrm>
            <a:off x="200355" y="3024371"/>
            <a:ext cx="180000" cy="1800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7" name="Oval 4">
            <a:extLst>
              <a:ext uri="{FF2B5EF4-FFF2-40B4-BE49-F238E27FC236}">
                <a16:creationId xmlns:a16="http://schemas.microsoft.com/office/drawing/2014/main" id="{7180A19C-376E-AB43-9378-657DAA9E89FB}"/>
              </a:ext>
            </a:extLst>
          </p:cNvPr>
          <p:cNvSpPr/>
          <p:nvPr/>
        </p:nvSpPr>
        <p:spPr>
          <a:xfrm>
            <a:off x="200355" y="3924371"/>
            <a:ext cx="180000" cy="1800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8" name="Oval 4">
            <a:extLst>
              <a:ext uri="{FF2B5EF4-FFF2-40B4-BE49-F238E27FC236}">
                <a16:creationId xmlns:a16="http://schemas.microsoft.com/office/drawing/2014/main" id="{9748CB6F-31C8-EA45-BBF9-64EB6BAB5343}"/>
              </a:ext>
            </a:extLst>
          </p:cNvPr>
          <p:cNvSpPr/>
          <p:nvPr/>
        </p:nvSpPr>
        <p:spPr>
          <a:xfrm>
            <a:off x="200355" y="4824371"/>
            <a:ext cx="180000" cy="1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19" name="Gerader Verbinder 8">
            <a:extLst>
              <a:ext uri="{FF2B5EF4-FFF2-40B4-BE49-F238E27FC236}">
                <a16:creationId xmlns:a16="http://schemas.microsoft.com/office/drawing/2014/main" id="{C96BACDA-FC0A-EC4B-B828-6FA8989D9094}"/>
              </a:ext>
            </a:extLst>
          </p:cNvPr>
          <p:cNvCxnSpPr>
            <a:cxnSpLocks/>
            <a:stCxn id="15" idx="0"/>
          </p:cNvCxnSpPr>
          <p:nvPr/>
        </p:nvCxnSpPr>
        <p:spPr>
          <a:xfrm>
            <a:off x="290355" y="1216751"/>
            <a:ext cx="0" cy="327562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0">
            <a:extLst>
              <a:ext uri="{FF2B5EF4-FFF2-40B4-BE49-F238E27FC236}">
                <a16:creationId xmlns:a16="http://schemas.microsoft.com/office/drawing/2014/main" id="{CB7C9ED8-E51F-2146-80A0-F4D4C06695A7}"/>
              </a:ext>
            </a:extLst>
          </p:cNvPr>
          <p:cNvCxnSpPr>
            <a:cxnSpLocks/>
          </p:cNvCxnSpPr>
          <p:nvPr/>
        </p:nvCxnSpPr>
        <p:spPr>
          <a:xfrm>
            <a:off x="290355" y="4035257"/>
            <a:ext cx="0" cy="914228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4">
            <a:extLst>
              <a:ext uri="{FF2B5EF4-FFF2-40B4-BE49-F238E27FC236}">
                <a16:creationId xmlns:a16="http://schemas.microsoft.com/office/drawing/2014/main" id="{E778D4C9-2067-9F4C-BD32-DE3453C02F08}"/>
              </a:ext>
            </a:extLst>
          </p:cNvPr>
          <p:cNvSpPr/>
          <p:nvPr/>
        </p:nvSpPr>
        <p:spPr>
          <a:xfrm>
            <a:off x="200355" y="2124371"/>
            <a:ext cx="180000" cy="1800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2" name="Oval 4">
            <a:extLst>
              <a:ext uri="{FF2B5EF4-FFF2-40B4-BE49-F238E27FC236}">
                <a16:creationId xmlns:a16="http://schemas.microsoft.com/office/drawing/2014/main" id="{FB8269CA-3FC1-F745-8C99-1586067D7483}"/>
              </a:ext>
            </a:extLst>
          </p:cNvPr>
          <p:cNvSpPr/>
          <p:nvPr/>
        </p:nvSpPr>
        <p:spPr>
          <a:xfrm>
            <a:off x="200355" y="4824371"/>
            <a:ext cx="180000" cy="1800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10979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02B4F8-E830-421B-A208-67A106E24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Systembewertung</a:t>
            </a:r>
          </a:p>
        </p:txBody>
      </p:sp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9531D4BE-FDB8-49C9-A1CE-DD37DE7586C2}"/>
              </a:ext>
            </a:extLst>
          </p:cNvPr>
          <p:cNvCxnSpPr>
            <a:cxnSpLocks/>
            <a:stCxn id="5" idx="0"/>
            <a:endCxn id="8" idx="0"/>
          </p:cNvCxnSpPr>
          <p:nvPr/>
        </p:nvCxnSpPr>
        <p:spPr>
          <a:xfrm>
            <a:off x="290355" y="1216751"/>
            <a:ext cx="0" cy="360762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EC007E9C-03BA-415D-BBF1-DF88AD14926C}"/>
              </a:ext>
            </a:extLst>
          </p:cNvPr>
          <p:cNvSpPr/>
          <p:nvPr/>
        </p:nvSpPr>
        <p:spPr>
          <a:xfrm>
            <a:off x="200355" y="1216751"/>
            <a:ext cx="180000" cy="180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Oval 4">
            <a:extLst>
              <a:ext uri="{FF2B5EF4-FFF2-40B4-BE49-F238E27FC236}">
                <a16:creationId xmlns:a16="http://schemas.microsoft.com/office/drawing/2014/main" id="{C74C4E79-C16A-43E0-B8F4-084D4093A45E}"/>
              </a:ext>
            </a:extLst>
          </p:cNvPr>
          <p:cNvSpPr/>
          <p:nvPr/>
        </p:nvSpPr>
        <p:spPr>
          <a:xfrm>
            <a:off x="200355" y="3024371"/>
            <a:ext cx="180000" cy="1800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" name="Oval 4">
            <a:extLst>
              <a:ext uri="{FF2B5EF4-FFF2-40B4-BE49-F238E27FC236}">
                <a16:creationId xmlns:a16="http://schemas.microsoft.com/office/drawing/2014/main" id="{E54CCA89-6CD1-4E94-A4CF-3D433DD09714}"/>
              </a:ext>
            </a:extLst>
          </p:cNvPr>
          <p:cNvSpPr/>
          <p:nvPr/>
        </p:nvSpPr>
        <p:spPr>
          <a:xfrm>
            <a:off x="200355" y="3924371"/>
            <a:ext cx="180000" cy="1800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" name="Oval 4">
            <a:extLst>
              <a:ext uri="{FF2B5EF4-FFF2-40B4-BE49-F238E27FC236}">
                <a16:creationId xmlns:a16="http://schemas.microsoft.com/office/drawing/2014/main" id="{578DBC75-9F51-4671-BFE3-0106162E634B}"/>
              </a:ext>
            </a:extLst>
          </p:cNvPr>
          <p:cNvSpPr/>
          <p:nvPr/>
        </p:nvSpPr>
        <p:spPr>
          <a:xfrm>
            <a:off x="200355" y="4824371"/>
            <a:ext cx="180000" cy="1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B161D20D-F1BA-4CEF-B444-99C0BC85A45F}"/>
              </a:ext>
            </a:extLst>
          </p:cNvPr>
          <p:cNvCxnSpPr>
            <a:cxnSpLocks/>
            <a:stCxn id="5" idx="0"/>
          </p:cNvCxnSpPr>
          <p:nvPr/>
        </p:nvCxnSpPr>
        <p:spPr>
          <a:xfrm>
            <a:off x="290355" y="1216751"/>
            <a:ext cx="0" cy="327562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r Verbinder 10">
            <a:extLst>
              <a:ext uri="{FF2B5EF4-FFF2-40B4-BE49-F238E27FC236}">
                <a16:creationId xmlns:a16="http://schemas.microsoft.com/office/drawing/2014/main" id="{73936D90-9DAA-443D-963B-AAD501A4454A}"/>
              </a:ext>
            </a:extLst>
          </p:cNvPr>
          <p:cNvCxnSpPr>
            <a:cxnSpLocks/>
          </p:cNvCxnSpPr>
          <p:nvPr/>
        </p:nvCxnSpPr>
        <p:spPr>
          <a:xfrm>
            <a:off x="290355" y="4035257"/>
            <a:ext cx="0" cy="914228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4">
            <a:extLst>
              <a:ext uri="{FF2B5EF4-FFF2-40B4-BE49-F238E27FC236}">
                <a16:creationId xmlns:a16="http://schemas.microsoft.com/office/drawing/2014/main" id="{A817C965-5888-4492-AED7-4BEF29D0FC2B}"/>
              </a:ext>
            </a:extLst>
          </p:cNvPr>
          <p:cNvSpPr/>
          <p:nvPr/>
        </p:nvSpPr>
        <p:spPr>
          <a:xfrm>
            <a:off x="200355" y="2124371"/>
            <a:ext cx="180000" cy="1800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" name="Oval 4">
            <a:extLst>
              <a:ext uri="{FF2B5EF4-FFF2-40B4-BE49-F238E27FC236}">
                <a16:creationId xmlns:a16="http://schemas.microsoft.com/office/drawing/2014/main" id="{D7B4EACC-67A1-4B28-AC6F-D4F3EBDF23FC}"/>
              </a:ext>
            </a:extLst>
          </p:cNvPr>
          <p:cNvSpPr/>
          <p:nvPr/>
        </p:nvSpPr>
        <p:spPr>
          <a:xfrm>
            <a:off x="200355" y="4824371"/>
            <a:ext cx="180000" cy="1800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EED655D8-2D74-9542-95C8-660AF1D7409E}"/>
              </a:ext>
            </a:extLst>
          </p:cNvPr>
          <p:cNvSpPr txBox="1">
            <a:spLocks/>
          </p:cNvSpPr>
          <p:nvPr/>
        </p:nvSpPr>
        <p:spPr bwMode="auto">
          <a:xfrm>
            <a:off x="706838" y="1198167"/>
            <a:ext cx="10159690" cy="4772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050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2pPr>
            <a:lvl3pPr marL="361950" indent="-16986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3pPr>
            <a:lvl4pPr marL="542925" indent="-1793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742950" indent="-1984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200150" indent="-198438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657350" indent="-198438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114550" indent="-198438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571750" indent="-198438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de-DE" sz="1800" b="1" kern="0" dirty="0"/>
              <a:t>Designmerkmale</a:t>
            </a:r>
          </a:p>
          <a:p>
            <a:endParaRPr lang="de-DE" sz="1800" kern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dirty="0"/>
              <a:t>Shell-Skripte als Basis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dirty="0"/>
              <a:t>Toolkit Design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dirty="0"/>
              <a:t>keine </a:t>
            </a:r>
            <a:r>
              <a:rPr lang="de-DE" sz="1800" dirty="0" err="1"/>
              <a:t>Bibliothekenunterstützung</a:t>
            </a:r>
            <a:endParaRPr lang="de-DE" sz="1800" dirty="0"/>
          </a:p>
          <a:p>
            <a:endParaRPr lang="de-DE" sz="1800" kern="0" dirty="0"/>
          </a:p>
        </p:txBody>
      </p:sp>
      <p:sp>
        <p:nvSpPr>
          <p:cNvPr id="3" name="Pfeil nach rechts 2">
            <a:extLst>
              <a:ext uri="{FF2B5EF4-FFF2-40B4-BE49-F238E27FC236}">
                <a16:creationId xmlns:a16="http://schemas.microsoft.com/office/drawing/2014/main" id="{BC414722-EB4E-1D48-BF44-7D8D952993CC}"/>
              </a:ext>
            </a:extLst>
          </p:cNvPr>
          <p:cNvSpPr/>
          <p:nvPr/>
        </p:nvSpPr>
        <p:spPr>
          <a:xfrm>
            <a:off x="5903388" y="4805866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Inhaltsplatzhalter 2">
            <a:extLst>
              <a:ext uri="{FF2B5EF4-FFF2-40B4-BE49-F238E27FC236}">
                <a16:creationId xmlns:a16="http://schemas.microsoft.com/office/drawing/2014/main" id="{CCEC6121-9668-2E46-9E43-4A6D0789E99E}"/>
              </a:ext>
            </a:extLst>
          </p:cNvPr>
          <p:cNvSpPr txBox="1">
            <a:spLocks/>
          </p:cNvSpPr>
          <p:nvPr/>
        </p:nvSpPr>
        <p:spPr bwMode="auto">
          <a:xfrm>
            <a:off x="7266130" y="4644135"/>
            <a:ext cx="4477137" cy="1167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050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2pPr>
            <a:lvl3pPr marL="361950" indent="-16986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3pPr>
            <a:lvl4pPr marL="542925" indent="-1793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742950" indent="-1984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200150" indent="-198438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657350" indent="-198438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114550" indent="-198438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571750" indent="-198438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de-DE" sz="1800" b="1" kern="0" dirty="0"/>
              <a:t>Erfüllung wesentlicher Anforderungen</a:t>
            </a:r>
          </a:p>
          <a:p>
            <a:endParaRPr lang="de-DE" sz="1800" b="1" kern="0" dirty="0"/>
          </a:p>
          <a:p>
            <a:r>
              <a:rPr lang="de-DE" sz="1800" b="1" kern="0" dirty="0"/>
              <a:t>Potentiale: Integrierbarkeit in IDEs</a:t>
            </a:r>
            <a:endParaRPr lang="de-DE" sz="1800" dirty="0"/>
          </a:p>
          <a:p>
            <a:endParaRPr lang="de-DE" sz="1800" kern="0" dirty="0"/>
          </a:p>
        </p:txBody>
      </p:sp>
    </p:spTree>
    <p:extLst>
      <p:ext uri="{BB962C8B-B14F-4D97-AF65-F5344CB8AC3E}">
        <p14:creationId xmlns:p14="http://schemas.microsoft.com/office/powerpoint/2010/main" val="1825829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834F6F-9EAC-44A1-BD5E-C9C7FC1A3D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Fragen &amp; Diskussion</a:t>
            </a:r>
          </a:p>
        </p:txBody>
      </p:sp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CA15D8A7-E751-4EEA-B7FF-A580643988D9}"/>
              </a:ext>
            </a:extLst>
          </p:cNvPr>
          <p:cNvCxnSpPr>
            <a:cxnSpLocks/>
            <a:stCxn id="5" idx="0"/>
            <a:endCxn id="8" idx="0"/>
          </p:cNvCxnSpPr>
          <p:nvPr/>
        </p:nvCxnSpPr>
        <p:spPr>
          <a:xfrm>
            <a:off x="290355" y="1216751"/>
            <a:ext cx="0" cy="360762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1B07788C-999A-40B9-929E-9E8F2A5FA28C}"/>
              </a:ext>
            </a:extLst>
          </p:cNvPr>
          <p:cNvSpPr/>
          <p:nvPr/>
        </p:nvSpPr>
        <p:spPr>
          <a:xfrm>
            <a:off x="200355" y="1216751"/>
            <a:ext cx="180000" cy="180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Oval 4">
            <a:extLst>
              <a:ext uri="{FF2B5EF4-FFF2-40B4-BE49-F238E27FC236}">
                <a16:creationId xmlns:a16="http://schemas.microsoft.com/office/drawing/2014/main" id="{0A955E1D-1A60-469A-B322-291C1388F813}"/>
              </a:ext>
            </a:extLst>
          </p:cNvPr>
          <p:cNvSpPr/>
          <p:nvPr/>
        </p:nvSpPr>
        <p:spPr>
          <a:xfrm>
            <a:off x="200355" y="3024371"/>
            <a:ext cx="180000" cy="1800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" name="Oval 4">
            <a:extLst>
              <a:ext uri="{FF2B5EF4-FFF2-40B4-BE49-F238E27FC236}">
                <a16:creationId xmlns:a16="http://schemas.microsoft.com/office/drawing/2014/main" id="{9D63426A-1A7D-4B7C-AC5E-94C81CF253ED}"/>
              </a:ext>
            </a:extLst>
          </p:cNvPr>
          <p:cNvSpPr/>
          <p:nvPr/>
        </p:nvSpPr>
        <p:spPr>
          <a:xfrm>
            <a:off x="200355" y="3924371"/>
            <a:ext cx="180000" cy="1800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" name="Oval 4">
            <a:extLst>
              <a:ext uri="{FF2B5EF4-FFF2-40B4-BE49-F238E27FC236}">
                <a16:creationId xmlns:a16="http://schemas.microsoft.com/office/drawing/2014/main" id="{D3504FA4-9850-4D4C-9DD2-32C6884141E8}"/>
              </a:ext>
            </a:extLst>
          </p:cNvPr>
          <p:cNvSpPr/>
          <p:nvPr/>
        </p:nvSpPr>
        <p:spPr>
          <a:xfrm>
            <a:off x="200355" y="4824371"/>
            <a:ext cx="180000" cy="1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576FD471-73DB-4FED-82E3-BCE6BA2D2393}"/>
              </a:ext>
            </a:extLst>
          </p:cNvPr>
          <p:cNvCxnSpPr>
            <a:cxnSpLocks/>
            <a:stCxn id="5" idx="0"/>
          </p:cNvCxnSpPr>
          <p:nvPr/>
        </p:nvCxnSpPr>
        <p:spPr>
          <a:xfrm>
            <a:off x="290355" y="1216751"/>
            <a:ext cx="0" cy="327562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r Verbinder 10">
            <a:extLst>
              <a:ext uri="{FF2B5EF4-FFF2-40B4-BE49-F238E27FC236}">
                <a16:creationId xmlns:a16="http://schemas.microsoft.com/office/drawing/2014/main" id="{8427D936-F862-4DE7-9914-A0EC435DC8E1}"/>
              </a:ext>
            </a:extLst>
          </p:cNvPr>
          <p:cNvCxnSpPr>
            <a:cxnSpLocks/>
          </p:cNvCxnSpPr>
          <p:nvPr/>
        </p:nvCxnSpPr>
        <p:spPr>
          <a:xfrm>
            <a:off x="290355" y="4035257"/>
            <a:ext cx="0" cy="914228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4">
            <a:extLst>
              <a:ext uri="{FF2B5EF4-FFF2-40B4-BE49-F238E27FC236}">
                <a16:creationId xmlns:a16="http://schemas.microsoft.com/office/drawing/2014/main" id="{C926A61B-3339-4283-93B3-13C259BDD291}"/>
              </a:ext>
            </a:extLst>
          </p:cNvPr>
          <p:cNvSpPr/>
          <p:nvPr/>
        </p:nvSpPr>
        <p:spPr>
          <a:xfrm>
            <a:off x="200355" y="2124371"/>
            <a:ext cx="180000" cy="1800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" name="Oval 4">
            <a:extLst>
              <a:ext uri="{FF2B5EF4-FFF2-40B4-BE49-F238E27FC236}">
                <a16:creationId xmlns:a16="http://schemas.microsoft.com/office/drawing/2014/main" id="{6DC5324B-5908-473E-86A5-8A8DC9B31866}"/>
              </a:ext>
            </a:extLst>
          </p:cNvPr>
          <p:cNvSpPr/>
          <p:nvPr/>
        </p:nvSpPr>
        <p:spPr>
          <a:xfrm>
            <a:off x="200355" y="4824371"/>
            <a:ext cx="180000" cy="1800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E978F630-C141-423E-878A-D2C3B043B8FB}"/>
              </a:ext>
            </a:extLst>
          </p:cNvPr>
          <p:cNvSpPr txBox="1"/>
          <p:nvPr/>
        </p:nvSpPr>
        <p:spPr>
          <a:xfrm>
            <a:off x="10956540" y="5769260"/>
            <a:ext cx="113204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sz="800" dirty="0"/>
              <a:t>[</a:t>
            </a:r>
            <a:r>
              <a:rPr lang="de-DE" sz="800" dirty="0" err="1"/>
              <a:t>AbbX</a:t>
            </a:r>
            <a:r>
              <a:rPr lang="de-DE" sz="800" dirty="0"/>
              <a:t>, pixabay.com]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8BB650E-F5E8-4B16-8D11-E73A8ABD89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6883" y="1571447"/>
            <a:ext cx="5945234" cy="3715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005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4B5C4714-2760-4D38-A859-0C533E46E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734" y="111126"/>
            <a:ext cx="11167533" cy="708025"/>
          </a:xfrm>
        </p:spPr>
        <p:txBody>
          <a:bodyPr/>
          <a:lstStyle/>
          <a:p>
            <a:r>
              <a:rPr lang="de-DE" dirty="0"/>
              <a:t>Bildquellen</a:t>
            </a:r>
          </a:p>
        </p:txBody>
      </p:sp>
      <p:graphicFrame>
        <p:nvGraphicFramePr>
          <p:cNvPr id="5" name="Inhaltsplatzhalter 5">
            <a:extLst>
              <a:ext uri="{FF2B5EF4-FFF2-40B4-BE49-F238E27FC236}">
                <a16:creationId xmlns:a16="http://schemas.microsoft.com/office/drawing/2014/main" id="{67DE1E39-0CE4-4E21-8120-8EAD3437CEF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07304093"/>
              </p:ext>
            </p:extLst>
          </p:nvPr>
        </p:nvGraphicFramePr>
        <p:xfrm>
          <a:off x="576263" y="1042988"/>
          <a:ext cx="11166474" cy="292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4232">
                  <a:extLst>
                    <a:ext uri="{9D8B030D-6E8A-4147-A177-3AD203B41FA5}">
                      <a16:colId xmlns:a16="http://schemas.microsoft.com/office/drawing/2014/main" val="2628356351"/>
                    </a:ext>
                  </a:extLst>
                </a:gridCol>
                <a:gridCol w="10192242">
                  <a:extLst>
                    <a:ext uri="{9D8B030D-6E8A-4147-A177-3AD203B41FA5}">
                      <a16:colId xmlns:a16="http://schemas.microsoft.com/office/drawing/2014/main" val="32288283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sz="1600" b="0" dirty="0">
                          <a:solidFill>
                            <a:schemeClr val="tx1"/>
                          </a:solidFill>
                        </a:rPr>
                        <a:t>[Abb1, Titelbild]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b="0" dirty="0">
                          <a:solidFill>
                            <a:schemeClr val="tx1"/>
                          </a:solidFill>
                        </a:rPr>
                        <a:t>https://medium.com/tech-tajawal/git-is-easier-than-you-imagine-e836ba134891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3239597"/>
                  </a:ext>
                </a:extLst>
              </a:tr>
              <a:tr h="125752">
                <a:tc>
                  <a:txBody>
                    <a:bodyPr/>
                    <a:lstStyle/>
                    <a:p>
                      <a:r>
                        <a:rPr lang="de-DE" sz="1600" b="0" dirty="0">
                          <a:solidFill>
                            <a:schemeClr val="tx1"/>
                          </a:solidFill>
                        </a:rPr>
                        <a:t>[Abb2]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https://</a:t>
                      </a:r>
                      <a:r>
                        <a:rPr lang="de-DE" sz="1600" dirty="0" err="1"/>
                        <a:t>de.wikipedia.org</a:t>
                      </a:r>
                      <a:r>
                        <a:rPr lang="de-DE" sz="1600" dirty="0"/>
                        <a:t>/</a:t>
                      </a:r>
                      <a:r>
                        <a:rPr lang="de-DE" sz="1600" dirty="0" err="1"/>
                        <a:t>wiki</a:t>
                      </a:r>
                      <a:r>
                        <a:rPr lang="de-DE" sz="1600" dirty="0"/>
                        <a:t>/</a:t>
                      </a:r>
                      <a:r>
                        <a:rPr lang="de-DE" sz="1600" dirty="0" err="1"/>
                        <a:t>Linus_Torvalds</a:t>
                      </a:r>
                      <a:endParaRPr lang="de-DE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509079"/>
                  </a:ext>
                </a:extLst>
              </a:tr>
              <a:tr h="125752">
                <a:tc>
                  <a:txBody>
                    <a:bodyPr/>
                    <a:lstStyle/>
                    <a:p>
                      <a:r>
                        <a:rPr lang="de-DE" sz="1600" b="0" dirty="0">
                          <a:solidFill>
                            <a:schemeClr val="tx1"/>
                          </a:solidFill>
                        </a:rPr>
                        <a:t>[Abb3]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https://</a:t>
                      </a:r>
                      <a:r>
                        <a:rPr lang="de-DE" sz="1600" dirty="0" err="1"/>
                        <a:t>hackbrightacademy.com</a:t>
                      </a:r>
                      <a:r>
                        <a:rPr lang="de-DE" sz="1600" dirty="0"/>
                        <a:t>/</a:t>
                      </a:r>
                      <a:r>
                        <a:rPr lang="de-DE" sz="1600" dirty="0" err="1"/>
                        <a:t>blog</a:t>
                      </a:r>
                      <a:r>
                        <a:rPr lang="de-DE" sz="1600" dirty="0"/>
                        <a:t>/</a:t>
                      </a:r>
                      <a:r>
                        <a:rPr lang="de-DE" sz="1600" dirty="0" err="1"/>
                        <a:t>svn-vs-git</a:t>
                      </a:r>
                      <a:r>
                        <a:rPr lang="de-DE" sz="1600" dirty="0"/>
                        <a:t>/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7865399"/>
                  </a:ext>
                </a:extLst>
              </a:tr>
              <a:tr h="125752">
                <a:tc>
                  <a:txBody>
                    <a:bodyPr/>
                    <a:lstStyle/>
                    <a:p>
                      <a:r>
                        <a:rPr lang="de-DE" sz="1600" b="0" dirty="0">
                          <a:solidFill>
                            <a:schemeClr val="tx1"/>
                          </a:solidFill>
                        </a:rPr>
                        <a:t>[Abb4]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de-DE" sz="1600" b="0" dirty="0"/>
                        <a:t>https://</a:t>
                      </a:r>
                      <a:r>
                        <a:rPr lang="de-DE" sz="1600" b="0" dirty="0" err="1"/>
                        <a:t>git-scm.com</a:t>
                      </a:r>
                      <a:r>
                        <a:rPr lang="de-DE" sz="1600" b="0" dirty="0"/>
                        <a:t>/</a:t>
                      </a:r>
                      <a:r>
                        <a:rPr lang="de-DE" sz="1600" b="0" dirty="0" err="1"/>
                        <a:t>book</a:t>
                      </a:r>
                      <a:r>
                        <a:rPr lang="de-DE" sz="1600" b="0" dirty="0"/>
                        <a:t>/en/v2/</a:t>
                      </a:r>
                      <a:r>
                        <a:rPr lang="de-DE" sz="1600" b="0" dirty="0" err="1"/>
                        <a:t>Git</a:t>
                      </a:r>
                      <a:r>
                        <a:rPr lang="de-DE" sz="1600" b="0" dirty="0"/>
                        <a:t>-Basics-Recording-</a:t>
                      </a:r>
                      <a:r>
                        <a:rPr lang="de-DE" sz="1600" b="0" dirty="0" err="1"/>
                        <a:t>Changes</a:t>
                      </a:r>
                      <a:r>
                        <a:rPr lang="de-DE" sz="1600" b="0" dirty="0"/>
                        <a:t>-</a:t>
                      </a:r>
                      <a:r>
                        <a:rPr lang="de-DE" sz="1600" b="0" dirty="0" err="1"/>
                        <a:t>to</a:t>
                      </a:r>
                      <a:r>
                        <a:rPr lang="de-DE" sz="1600" b="0" dirty="0"/>
                        <a:t>-</a:t>
                      </a:r>
                      <a:r>
                        <a:rPr lang="de-DE" sz="1600" b="0" dirty="0" err="1"/>
                        <a:t>the</a:t>
                      </a:r>
                      <a:r>
                        <a:rPr lang="de-DE" sz="1600" b="0" dirty="0"/>
                        <a:t>-Repository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0657657"/>
                  </a:ext>
                </a:extLst>
              </a:tr>
              <a:tr h="125752">
                <a:tc>
                  <a:txBody>
                    <a:bodyPr/>
                    <a:lstStyle/>
                    <a:p>
                      <a:r>
                        <a:rPr lang="de-DE" sz="1600" b="0" dirty="0">
                          <a:solidFill>
                            <a:schemeClr val="tx1"/>
                          </a:solidFill>
                        </a:rPr>
                        <a:t>[Abb5]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b="0" dirty="0"/>
                        <a:t>https://</a:t>
                      </a:r>
                      <a:r>
                        <a:rPr lang="de-DE" sz="1600" b="0" dirty="0" err="1"/>
                        <a:t>www.edureka.co</a:t>
                      </a:r>
                      <a:r>
                        <a:rPr lang="de-DE" sz="1600" b="0" dirty="0"/>
                        <a:t>/</a:t>
                      </a:r>
                      <a:r>
                        <a:rPr lang="de-DE" sz="1600" b="0" dirty="0" err="1"/>
                        <a:t>blog</a:t>
                      </a:r>
                      <a:r>
                        <a:rPr lang="de-DE" sz="1600" b="0" dirty="0"/>
                        <a:t>/</a:t>
                      </a:r>
                      <a:r>
                        <a:rPr lang="de-DE" sz="1600" b="0" dirty="0" err="1"/>
                        <a:t>git-tutorial</a:t>
                      </a:r>
                      <a:r>
                        <a:rPr lang="de-DE" sz="1600" b="0" dirty="0"/>
                        <a:t>/</a:t>
                      </a:r>
                      <a:endParaRPr lang="de-DE" sz="1600" kern="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536633"/>
                  </a:ext>
                </a:extLst>
              </a:tr>
              <a:tr h="125752">
                <a:tc>
                  <a:txBody>
                    <a:bodyPr/>
                    <a:lstStyle/>
                    <a:p>
                      <a:r>
                        <a:rPr lang="de-DE" sz="1600" b="0" dirty="0">
                          <a:solidFill>
                            <a:schemeClr val="tx1"/>
                          </a:solidFill>
                        </a:rPr>
                        <a:t>[Abb6]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Brown &amp; Wilson, 2012, The </a:t>
                      </a:r>
                      <a:r>
                        <a:rPr lang="de-DE" sz="16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Architecture</a:t>
                      </a:r>
                      <a:r>
                        <a:rPr lang="de-DE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of</a:t>
                      </a:r>
                      <a:r>
                        <a:rPr lang="de-DE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Open Source </a:t>
                      </a:r>
                      <a:r>
                        <a:rPr lang="de-DE" sz="16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Applications</a:t>
                      </a:r>
                      <a:r>
                        <a:rPr lang="de-DE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4271945"/>
                  </a:ext>
                </a:extLst>
              </a:tr>
              <a:tr h="125752">
                <a:tc>
                  <a:txBody>
                    <a:bodyPr/>
                    <a:lstStyle/>
                    <a:p>
                      <a:r>
                        <a:rPr lang="de-DE" sz="1600" b="0" dirty="0">
                          <a:solidFill>
                            <a:schemeClr val="tx1"/>
                          </a:solidFill>
                        </a:rPr>
                        <a:t>[Abb7]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https://git-scm.com/book/en/v2/Git-Internals-Git-Objects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440632"/>
                  </a:ext>
                </a:extLst>
              </a:tr>
              <a:tr h="125752">
                <a:tc>
                  <a:txBody>
                    <a:bodyPr/>
                    <a:lstStyle/>
                    <a:p>
                      <a:r>
                        <a:rPr lang="de-DE" sz="1600" b="0" dirty="0">
                          <a:solidFill>
                            <a:schemeClr val="tx1"/>
                          </a:solidFill>
                        </a:rPr>
                        <a:t>[Abb8]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Brown &amp; Wilson, 2012, The </a:t>
                      </a:r>
                      <a:r>
                        <a:rPr lang="de-DE" sz="16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Architecture</a:t>
                      </a:r>
                      <a:r>
                        <a:rPr lang="de-DE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of</a:t>
                      </a:r>
                      <a:r>
                        <a:rPr lang="de-DE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Open Source </a:t>
                      </a:r>
                      <a:r>
                        <a:rPr lang="de-DE" sz="16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Applications</a:t>
                      </a:r>
                      <a:r>
                        <a:rPr lang="de-DE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95765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14383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088CFC69-9B8F-45C3-9362-7F3E85E731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734" y="111126"/>
            <a:ext cx="11167533" cy="708025"/>
          </a:xfrm>
        </p:spPr>
        <p:txBody>
          <a:bodyPr/>
          <a:lstStyle/>
          <a:p>
            <a:r>
              <a:rPr lang="de-DE" dirty="0"/>
              <a:t>Literatur</a:t>
            </a:r>
          </a:p>
        </p:txBody>
      </p:sp>
      <p:graphicFrame>
        <p:nvGraphicFramePr>
          <p:cNvPr id="5" name="Inhaltsplatzhalter 5">
            <a:extLst>
              <a:ext uri="{FF2B5EF4-FFF2-40B4-BE49-F238E27FC236}">
                <a16:creationId xmlns:a16="http://schemas.microsoft.com/office/drawing/2014/main" id="{9A75FE95-B528-486F-9879-D1BD726FEF9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07528969"/>
              </p:ext>
            </p:extLst>
          </p:nvPr>
        </p:nvGraphicFramePr>
        <p:xfrm>
          <a:off x="576263" y="1042988"/>
          <a:ext cx="11166474" cy="460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9187">
                  <a:extLst>
                    <a:ext uri="{9D8B030D-6E8A-4147-A177-3AD203B41FA5}">
                      <a16:colId xmlns:a16="http://schemas.microsoft.com/office/drawing/2014/main" val="2628356351"/>
                    </a:ext>
                  </a:extLst>
                </a:gridCol>
                <a:gridCol w="10597287">
                  <a:extLst>
                    <a:ext uri="{9D8B030D-6E8A-4147-A177-3AD203B41FA5}">
                      <a16:colId xmlns:a16="http://schemas.microsoft.com/office/drawing/2014/main" val="3228828316"/>
                    </a:ext>
                  </a:extLst>
                </a:gridCol>
              </a:tblGrid>
              <a:tr h="251279">
                <a:tc>
                  <a:txBody>
                    <a:bodyPr/>
                    <a:lstStyle/>
                    <a:p>
                      <a:r>
                        <a:rPr lang="de-DE" sz="1600" b="0" dirty="0">
                          <a:solidFill>
                            <a:schemeClr val="tx1"/>
                          </a:solidFill>
                        </a:rPr>
                        <a:t>[1]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b="0" kern="0" dirty="0">
                          <a:solidFill>
                            <a:schemeClr val="tx1"/>
                          </a:solidFill>
                        </a:rPr>
                        <a:t>Brown, Amy / Wilson, Greg (2012): </a:t>
                      </a:r>
                      <a:r>
                        <a:rPr lang="en-US" sz="1600" b="0" kern="0" dirty="0">
                          <a:solidFill>
                            <a:schemeClr val="tx1"/>
                          </a:solidFill>
                        </a:rPr>
                        <a:t>The Architecture of Open Source Applications</a:t>
                      </a:r>
                      <a:endParaRPr lang="de-DE" sz="1600" b="0" kern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3239597"/>
                  </a:ext>
                </a:extLst>
              </a:tr>
              <a:tr h="125752">
                <a:tc>
                  <a:txBody>
                    <a:bodyPr/>
                    <a:lstStyle/>
                    <a:p>
                      <a:r>
                        <a:rPr lang="de-DE" sz="1600" b="0" dirty="0">
                          <a:solidFill>
                            <a:schemeClr val="tx1"/>
                          </a:solidFill>
                        </a:rPr>
                        <a:t>[2]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https://medium.com/@willhayjr/the-architecture-and-history-of-git-a-distributed-version-control-system-62b17dd37742</a:t>
                      </a:r>
                      <a:endParaRPr lang="de-DE" sz="1600" kern="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509079"/>
                  </a:ext>
                </a:extLst>
              </a:tr>
              <a:tr h="125752">
                <a:tc>
                  <a:txBody>
                    <a:bodyPr/>
                    <a:lstStyle/>
                    <a:p>
                      <a:r>
                        <a:rPr lang="de-DE" sz="1600" b="0" dirty="0">
                          <a:solidFill>
                            <a:schemeClr val="tx1"/>
                          </a:solidFill>
                        </a:rPr>
                        <a:t>[3]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kern="0" dirty="0"/>
                        <a:t>Chacon, Scott / Straub, Ben (2020): Pro Git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7865399"/>
                  </a:ext>
                </a:extLst>
              </a:tr>
              <a:tr h="125752">
                <a:tc>
                  <a:txBody>
                    <a:bodyPr/>
                    <a:lstStyle/>
                    <a:p>
                      <a:r>
                        <a:rPr lang="de-DE" sz="1600" b="0" dirty="0">
                          <a:solidFill>
                            <a:schemeClr val="tx1"/>
                          </a:solidFill>
                        </a:rPr>
                        <a:t>[4]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kern="0" dirty="0"/>
                        <a:t>https://</a:t>
                      </a:r>
                      <a:r>
                        <a:rPr lang="de-DE" sz="1600" kern="0" dirty="0" err="1"/>
                        <a:t>astahblog.com</a:t>
                      </a:r>
                      <a:r>
                        <a:rPr lang="de-DE" sz="1600" kern="0" dirty="0"/>
                        <a:t>/2015/09/08/</a:t>
                      </a:r>
                      <a:r>
                        <a:rPr lang="de-DE" sz="1600" kern="0" dirty="0" err="1"/>
                        <a:t>git</a:t>
                      </a:r>
                      <a:r>
                        <a:rPr lang="de-DE" sz="1600" kern="0" dirty="0"/>
                        <a:t>-</a:t>
                      </a:r>
                      <a:r>
                        <a:rPr lang="de-DE" sz="1600" kern="0" dirty="0" err="1"/>
                        <a:t>data</a:t>
                      </a:r>
                      <a:r>
                        <a:rPr lang="de-DE" sz="1600" kern="0" dirty="0"/>
                        <a:t>-model/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0657657"/>
                  </a:ext>
                </a:extLst>
              </a:tr>
              <a:tr h="125752">
                <a:tc>
                  <a:txBody>
                    <a:bodyPr/>
                    <a:lstStyle/>
                    <a:p>
                      <a:r>
                        <a:rPr lang="de-DE" sz="1600" b="0" dirty="0">
                          <a:solidFill>
                            <a:schemeClr val="tx1"/>
                          </a:solidFill>
                        </a:rPr>
                        <a:t>[5]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kern="0" dirty="0"/>
                        <a:t>https://</a:t>
                      </a:r>
                      <a:r>
                        <a:rPr lang="de-DE" sz="1600" kern="0" dirty="0" err="1"/>
                        <a:t>git-scm.com</a:t>
                      </a:r>
                      <a:r>
                        <a:rPr lang="de-DE" sz="1600" kern="0" dirty="0"/>
                        <a:t>/</a:t>
                      </a:r>
                      <a:r>
                        <a:rPr lang="de-DE" sz="1600" kern="0" dirty="0" err="1"/>
                        <a:t>book</a:t>
                      </a:r>
                      <a:r>
                        <a:rPr lang="de-DE" sz="1600" kern="0" dirty="0"/>
                        <a:t>/en/v2/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536633"/>
                  </a:ext>
                </a:extLst>
              </a:tr>
              <a:tr h="125752">
                <a:tc>
                  <a:txBody>
                    <a:bodyPr/>
                    <a:lstStyle/>
                    <a:p>
                      <a:r>
                        <a:rPr lang="de-DE" sz="1600" b="0" dirty="0">
                          <a:solidFill>
                            <a:schemeClr val="tx1"/>
                          </a:solidFill>
                        </a:rPr>
                        <a:t>[6]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kern="0" dirty="0"/>
                        <a:t>https://</a:t>
                      </a:r>
                      <a:r>
                        <a:rPr lang="de-DE" sz="1600" kern="0" dirty="0" err="1"/>
                        <a:t>medium.com</a:t>
                      </a:r>
                      <a:r>
                        <a:rPr lang="de-DE" sz="1600" kern="0" dirty="0"/>
                        <a:t>/angular-in-</a:t>
                      </a:r>
                      <a:r>
                        <a:rPr lang="de-DE" sz="1600" kern="0" dirty="0" err="1"/>
                        <a:t>depth</a:t>
                      </a:r>
                      <a:r>
                        <a:rPr lang="de-DE" sz="1600" kern="0" dirty="0"/>
                        <a:t>/become-a-git-pro-by-learning-git-architecture-in-15-minutes-9c995db6faeb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4271945"/>
                  </a:ext>
                </a:extLst>
              </a:tr>
              <a:tr h="125752">
                <a:tc>
                  <a:txBody>
                    <a:bodyPr/>
                    <a:lstStyle/>
                    <a:p>
                      <a:r>
                        <a:rPr lang="de-DE" sz="1600" b="0" dirty="0">
                          <a:solidFill>
                            <a:schemeClr val="tx1"/>
                          </a:solidFill>
                        </a:rPr>
                        <a:t>[7]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kern="0" dirty="0"/>
                        <a:t>https://</a:t>
                      </a:r>
                      <a:r>
                        <a:rPr lang="de-DE" sz="1600" kern="0" dirty="0" err="1"/>
                        <a:t>github.com</a:t>
                      </a:r>
                      <a:r>
                        <a:rPr lang="de-DE" sz="1600" kern="0" dirty="0"/>
                        <a:t>/</a:t>
                      </a:r>
                      <a:r>
                        <a:rPr lang="de-DE" sz="1600" kern="0" dirty="0" err="1"/>
                        <a:t>git</a:t>
                      </a:r>
                      <a:r>
                        <a:rPr lang="de-DE" sz="1600" kern="0" dirty="0"/>
                        <a:t>/</a:t>
                      </a:r>
                      <a:r>
                        <a:rPr lang="de-DE" sz="1600" kern="0" dirty="0" err="1"/>
                        <a:t>git</a:t>
                      </a:r>
                      <a:endParaRPr lang="de-DE" sz="1600" kern="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440632"/>
                  </a:ext>
                </a:extLst>
              </a:tr>
              <a:tr h="125752">
                <a:tc>
                  <a:txBody>
                    <a:bodyPr/>
                    <a:lstStyle/>
                    <a:p>
                      <a:r>
                        <a:rPr lang="de-DE" sz="1600" b="0" dirty="0">
                          <a:solidFill>
                            <a:schemeClr val="tx1"/>
                          </a:solidFill>
                        </a:rPr>
                        <a:t>[8]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kern="0" dirty="0"/>
                        <a:t>https://</a:t>
                      </a:r>
                      <a:r>
                        <a:rPr lang="de-DE" sz="1600" kern="0" dirty="0" err="1"/>
                        <a:t>en.wikibooks.org</a:t>
                      </a:r>
                      <a:r>
                        <a:rPr lang="de-DE" sz="1600" kern="0" dirty="0"/>
                        <a:t>/</a:t>
                      </a:r>
                      <a:r>
                        <a:rPr lang="de-DE" sz="1600" kern="0" dirty="0" err="1"/>
                        <a:t>wiki</a:t>
                      </a:r>
                      <a:r>
                        <a:rPr lang="de-DE" sz="1600" kern="0" dirty="0"/>
                        <a:t>/</a:t>
                      </a:r>
                      <a:r>
                        <a:rPr lang="de-DE" sz="1600" kern="0" dirty="0" err="1"/>
                        <a:t>Git</a:t>
                      </a:r>
                      <a:r>
                        <a:rPr lang="de-DE" sz="1600" kern="0" dirty="0"/>
                        <a:t>/</a:t>
                      </a:r>
                      <a:r>
                        <a:rPr lang="de-DE" sz="1600" kern="0" dirty="0" err="1"/>
                        <a:t>Advanced</a:t>
                      </a:r>
                      <a:endParaRPr lang="de-DE" sz="1600" kern="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9576560"/>
                  </a:ext>
                </a:extLst>
              </a:tr>
              <a:tr h="125752">
                <a:tc>
                  <a:txBody>
                    <a:bodyPr/>
                    <a:lstStyle/>
                    <a:p>
                      <a:r>
                        <a:rPr lang="de-DE" sz="1600" b="0" dirty="0">
                          <a:solidFill>
                            <a:schemeClr val="tx1"/>
                          </a:solidFill>
                        </a:rPr>
                        <a:t>[9]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kern="0" dirty="0"/>
                        <a:t>https://</a:t>
                      </a:r>
                      <a:r>
                        <a:rPr lang="de-DE" sz="1600" kern="0" dirty="0" err="1"/>
                        <a:t>matthew-brett.github.io</a:t>
                      </a:r>
                      <a:r>
                        <a:rPr lang="de-DE" sz="1600" kern="0" dirty="0"/>
                        <a:t>/</a:t>
                      </a:r>
                      <a:r>
                        <a:rPr lang="de-DE" sz="1600" kern="0" dirty="0" err="1"/>
                        <a:t>curious-git</a:t>
                      </a:r>
                      <a:r>
                        <a:rPr lang="de-DE" sz="1600" kern="0" dirty="0"/>
                        <a:t>/</a:t>
                      </a:r>
                      <a:r>
                        <a:rPr lang="de-DE" sz="1600" kern="0" dirty="0" err="1"/>
                        <a:t>git_object_types.html</a:t>
                      </a:r>
                      <a:endParaRPr lang="de-DE" sz="1600" kern="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6189526"/>
                  </a:ext>
                </a:extLst>
              </a:tr>
              <a:tr h="125752">
                <a:tc>
                  <a:txBody>
                    <a:bodyPr/>
                    <a:lstStyle/>
                    <a:p>
                      <a:r>
                        <a:rPr lang="de-DE" sz="1600" b="0" dirty="0">
                          <a:solidFill>
                            <a:schemeClr val="tx1"/>
                          </a:solidFill>
                        </a:rPr>
                        <a:t>[10]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kern="0" dirty="0"/>
                        <a:t>https://</a:t>
                      </a:r>
                      <a:r>
                        <a:rPr lang="de-DE" sz="1600" kern="0" dirty="0" err="1"/>
                        <a:t>www.quora.com</a:t>
                      </a:r>
                      <a:r>
                        <a:rPr lang="de-DE" sz="1600" kern="0" dirty="0"/>
                        <a:t>/</a:t>
                      </a:r>
                      <a:r>
                        <a:rPr lang="de-DE" sz="1600" kern="0" dirty="0" err="1"/>
                        <a:t>What</a:t>
                      </a:r>
                      <a:r>
                        <a:rPr lang="de-DE" sz="1600" kern="0" dirty="0"/>
                        <a:t>-design-patterns-</a:t>
                      </a:r>
                      <a:r>
                        <a:rPr lang="de-DE" sz="1600" kern="0" dirty="0" err="1"/>
                        <a:t>did</a:t>
                      </a:r>
                      <a:r>
                        <a:rPr lang="de-DE" sz="1600" kern="0" dirty="0"/>
                        <a:t>-Linus-</a:t>
                      </a:r>
                      <a:r>
                        <a:rPr lang="de-DE" sz="1600" kern="0" dirty="0" err="1"/>
                        <a:t>Torvalds</a:t>
                      </a:r>
                      <a:r>
                        <a:rPr lang="de-DE" sz="1600" kern="0" dirty="0"/>
                        <a:t>-</a:t>
                      </a:r>
                      <a:r>
                        <a:rPr lang="de-DE" sz="1600" kern="0" dirty="0" err="1"/>
                        <a:t>use-when-writing-Git</a:t>
                      </a:r>
                      <a:endParaRPr lang="de-DE" sz="1600" kern="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3448290"/>
                  </a:ext>
                </a:extLst>
              </a:tr>
              <a:tr h="12575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b="0" dirty="0">
                          <a:solidFill>
                            <a:schemeClr val="tx1"/>
                          </a:solidFill>
                        </a:rPr>
                        <a:t>[11]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kern="0" dirty="0"/>
                        <a:t>https://</a:t>
                      </a:r>
                      <a:r>
                        <a:rPr lang="de-DE" sz="1600" kern="0" dirty="0" err="1"/>
                        <a:t>hackbrightacademy.com</a:t>
                      </a:r>
                      <a:r>
                        <a:rPr lang="de-DE" sz="1600" kern="0" dirty="0"/>
                        <a:t>/</a:t>
                      </a:r>
                      <a:r>
                        <a:rPr lang="de-DE" sz="1600" kern="0" dirty="0" err="1"/>
                        <a:t>blog</a:t>
                      </a:r>
                      <a:r>
                        <a:rPr lang="de-DE" sz="1600" kern="0" dirty="0"/>
                        <a:t>/</a:t>
                      </a:r>
                      <a:r>
                        <a:rPr lang="de-DE" sz="1600" kern="0" dirty="0" err="1"/>
                        <a:t>svn-vs-git</a:t>
                      </a:r>
                      <a:r>
                        <a:rPr lang="de-DE" sz="1600" kern="0" dirty="0"/>
                        <a:t>/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7677747"/>
                  </a:ext>
                </a:extLst>
              </a:tr>
              <a:tr h="12575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b="0" dirty="0">
                          <a:solidFill>
                            <a:schemeClr val="tx1"/>
                          </a:solidFill>
                        </a:rPr>
                        <a:t>[12]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kern="0" dirty="0"/>
                        <a:t>https://</a:t>
                      </a:r>
                      <a:r>
                        <a:rPr lang="de-DE" sz="1600" kern="0" dirty="0" err="1"/>
                        <a:t>neurathsboat.blog</a:t>
                      </a:r>
                      <a:r>
                        <a:rPr lang="de-DE" sz="1600" kern="0" dirty="0"/>
                        <a:t>/</a:t>
                      </a:r>
                      <a:r>
                        <a:rPr lang="de-DE" sz="1600" kern="0" dirty="0" err="1"/>
                        <a:t>post</a:t>
                      </a:r>
                      <a:r>
                        <a:rPr lang="de-DE" sz="1600" kern="0" dirty="0"/>
                        <a:t>/</a:t>
                      </a:r>
                      <a:r>
                        <a:rPr lang="de-DE" sz="1600" kern="0" dirty="0" err="1"/>
                        <a:t>git</a:t>
                      </a:r>
                      <a:r>
                        <a:rPr lang="de-DE" sz="1600" kern="0" dirty="0"/>
                        <a:t>-intro/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429123"/>
                  </a:ext>
                </a:extLst>
              </a:tr>
              <a:tr h="12575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b="0" dirty="0">
                          <a:solidFill>
                            <a:schemeClr val="tx1"/>
                          </a:solidFill>
                        </a:rPr>
                        <a:t>[13]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kern="0" dirty="0"/>
                        <a:t>http://</a:t>
                      </a:r>
                      <a:r>
                        <a:rPr lang="de-DE" sz="1600" kern="0" dirty="0" err="1"/>
                        <a:t>www.mi.fu-berlin.de</a:t>
                      </a:r>
                      <a:r>
                        <a:rPr lang="de-DE" sz="1600" kern="0" dirty="0"/>
                        <a:t>/</a:t>
                      </a:r>
                      <a:r>
                        <a:rPr lang="de-DE" sz="1600" kern="0" dirty="0" err="1"/>
                        <a:t>wiki</a:t>
                      </a:r>
                      <a:r>
                        <a:rPr lang="de-DE" sz="1600" kern="0" dirty="0"/>
                        <a:t>/</a:t>
                      </a:r>
                      <a:r>
                        <a:rPr lang="de-DE" sz="1600" kern="0" dirty="0" err="1"/>
                        <a:t>pub</a:t>
                      </a:r>
                      <a:r>
                        <a:rPr lang="de-DE" sz="1600" kern="0" dirty="0"/>
                        <a:t>/</a:t>
                      </a:r>
                      <a:r>
                        <a:rPr lang="de-DE" sz="1600" kern="0" dirty="0" err="1"/>
                        <a:t>AgMathLife</a:t>
                      </a:r>
                      <a:r>
                        <a:rPr lang="de-DE" sz="1600" kern="0" dirty="0"/>
                        <a:t>/SoftWareProjectSS16/</a:t>
                      </a:r>
                      <a:r>
                        <a:rPr lang="de-DE" sz="1600" kern="0" dirty="0" err="1"/>
                        <a:t>Praesentation_git.pdf</a:t>
                      </a:r>
                      <a:endParaRPr lang="de-DE" sz="1600" kern="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04770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02491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2C0F369E-9D56-40D7-A292-2547B64E45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734" y="111126"/>
            <a:ext cx="11167533" cy="708025"/>
          </a:xfrm>
        </p:spPr>
        <p:txBody>
          <a:bodyPr/>
          <a:lstStyle/>
          <a:p>
            <a:r>
              <a:rPr lang="de-DE" dirty="0"/>
              <a:t>Struktur des Vortrags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791D6CED-D9A2-47FC-B765-53C6209F29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1083457"/>
            <a:ext cx="7590230" cy="446589"/>
          </a:xfrm>
        </p:spPr>
        <p:txBody>
          <a:bodyPr anchor="ctr" anchorCtr="0"/>
          <a:lstStyle/>
          <a:p>
            <a:r>
              <a:rPr lang="de-DE" sz="2200" b="1" dirty="0"/>
              <a:t>Motivation von GIT zur Versionsverwaltung</a:t>
            </a:r>
          </a:p>
        </p:txBody>
      </p:sp>
      <p:sp>
        <p:nvSpPr>
          <p:cNvPr id="6" name="Oval 4">
            <a:extLst>
              <a:ext uri="{FF2B5EF4-FFF2-40B4-BE49-F238E27FC236}">
                <a16:creationId xmlns:a16="http://schemas.microsoft.com/office/drawing/2014/main" id="{A7D8FD3A-42C3-48F0-BCDE-75772126FAB8}"/>
              </a:ext>
            </a:extLst>
          </p:cNvPr>
          <p:cNvSpPr/>
          <p:nvPr/>
        </p:nvSpPr>
        <p:spPr>
          <a:xfrm>
            <a:off x="200355" y="1216751"/>
            <a:ext cx="180000" cy="180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17C2E115-A8A1-45FA-BD34-77168E8A19C1}"/>
              </a:ext>
            </a:extLst>
          </p:cNvPr>
          <p:cNvSpPr txBox="1">
            <a:spLocks/>
          </p:cNvSpPr>
          <p:nvPr/>
        </p:nvSpPr>
        <p:spPr bwMode="auto">
          <a:xfrm>
            <a:off x="1116000" y="1983457"/>
            <a:ext cx="7320260" cy="4465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050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2pPr>
            <a:lvl3pPr marL="361950" indent="-16986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3pPr>
            <a:lvl4pPr marL="542925" indent="-1793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742950" indent="-1984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200150" indent="-198438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657350" indent="-198438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114550" indent="-198438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571750" indent="-198438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de-DE" sz="2200" b="1" dirty="0"/>
              <a:t>Workflow</a:t>
            </a:r>
            <a:endParaRPr lang="de-DE" sz="2200" b="1" kern="0" dirty="0"/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2817DD91-DF30-4445-B434-F28EC16A643B}"/>
              </a:ext>
            </a:extLst>
          </p:cNvPr>
          <p:cNvSpPr txBox="1">
            <a:spLocks/>
          </p:cNvSpPr>
          <p:nvPr/>
        </p:nvSpPr>
        <p:spPr bwMode="auto">
          <a:xfrm>
            <a:off x="1656000" y="2883457"/>
            <a:ext cx="9426409" cy="4465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050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2pPr>
            <a:lvl3pPr marL="361950" indent="-16986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3pPr>
            <a:lvl4pPr marL="542925" indent="-1793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742950" indent="-1984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200150" indent="-198438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657350" indent="-198438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114550" indent="-198438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571750" indent="-198438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de-DE" sz="2200" b="1" kern="0" dirty="0"/>
              <a:t>Architektur der Datentypen</a:t>
            </a:r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5A9DB4B8-3CA7-46FE-A0C2-8EC7B944B9CE}"/>
              </a:ext>
            </a:extLst>
          </p:cNvPr>
          <p:cNvSpPr txBox="1">
            <a:spLocks/>
          </p:cNvSpPr>
          <p:nvPr/>
        </p:nvSpPr>
        <p:spPr bwMode="auto">
          <a:xfrm>
            <a:off x="2195999" y="3783457"/>
            <a:ext cx="8985565" cy="4465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050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2pPr>
            <a:lvl3pPr marL="361950" indent="-16986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3pPr>
            <a:lvl4pPr marL="542925" indent="-1793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742950" indent="-1984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200150" indent="-198438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657350" indent="-198438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114550" indent="-198438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571750" indent="-198438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de-DE" sz="2200" b="1" kern="0" dirty="0"/>
              <a:t>Zusammenhang zwischen der statischen und dynamischen Sicht</a:t>
            </a:r>
          </a:p>
        </p:txBody>
      </p: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21001199-C3D4-4E8B-ACF4-C7A7EBE47F72}"/>
              </a:ext>
            </a:extLst>
          </p:cNvPr>
          <p:cNvSpPr txBox="1">
            <a:spLocks/>
          </p:cNvSpPr>
          <p:nvPr/>
        </p:nvSpPr>
        <p:spPr bwMode="auto">
          <a:xfrm>
            <a:off x="2736000" y="4683457"/>
            <a:ext cx="6644216" cy="4465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050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2pPr>
            <a:lvl3pPr marL="361950" indent="-16986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3pPr>
            <a:lvl4pPr marL="542925" indent="-1793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742950" indent="-1984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200150" indent="-198438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657350" indent="-198438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114550" indent="-198438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571750" indent="-198438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de-DE" sz="2200" b="1" kern="0" dirty="0"/>
              <a:t>Systembewertung</a:t>
            </a:r>
          </a:p>
        </p:txBody>
      </p:sp>
      <p:sp>
        <p:nvSpPr>
          <p:cNvPr id="11" name="Oval 4">
            <a:extLst>
              <a:ext uri="{FF2B5EF4-FFF2-40B4-BE49-F238E27FC236}">
                <a16:creationId xmlns:a16="http://schemas.microsoft.com/office/drawing/2014/main" id="{D7519EE2-B477-4A73-A206-B047C9F91E4D}"/>
              </a:ext>
            </a:extLst>
          </p:cNvPr>
          <p:cNvSpPr/>
          <p:nvPr/>
        </p:nvSpPr>
        <p:spPr>
          <a:xfrm>
            <a:off x="200355" y="2116751"/>
            <a:ext cx="180000" cy="180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Oval 4">
            <a:extLst>
              <a:ext uri="{FF2B5EF4-FFF2-40B4-BE49-F238E27FC236}">
                <a16:creationId xmlns:a16="http://schemas.microsoft.com/office/drawing/2014/main" id="{C1DE1F45-86BF-4540-BEDB-668AA8E0C053}"/>
              </a:ext>
            </a:extLst>
          </p:cNvPr>
          <p:cNvSpPr/>
          <p:nvPr/>
        </p:nvSpPr>
        <p:spPr>
          <a:xfrm>
            <a:off x="200355" y="3016751"/>
            <a:ext cx="180000" cy="180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Oval 4">
            <a:extLst>
              <a:ext uri="{FF2B5EF4-FFF2-40B4-BE49-F238E27FC236}">
                <a16:creationId xmlns:a16="http://schemas.microsoft.com/office/drawing/2014/main" id="{BC8A9FF9-BF7F-4B39-98EE-DEE085CF7E4F}"/>
              </a:ext>
            </a:extLst>
          </p:cNvPr>
          <p:cNvSpPr/>
          <p:nvPr/>
        </p:nvSpPr>
        <p:spPr>
          <a:xfrm>
            <a:off x="200355" y="3916751"/>
            <a:ext cx="180000" cy="180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Oval 4">
            <a:extLst>
              <a:ext uri="{FF2B5EF4-FFF2-40B4-BE49-F238E27FC236}">
                <a16:creationId xmlns:a16="http://schemas.microsoft.com/office/drawing/2014/main" id="{736039A0-6F2A-4EB4-885D-1D13682CC428}"/>
              </a:ext>
            </a:extLst>
          </p:cNvPr>
          <p:cNvSpPr/>
          <p:nvPr/>
        </p:nvSpPr>
        <p:spPr>
          <a:xfrm>
            <a:off x="200355" y="4816751"/>
            <a:ext cx="180000" cy="180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3306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7.40741E-7 L 0.04427 0.00116 " pathEditMode="fixed" rAng="0" ptsTypes="AA">
                                      <p:cBhvr>
                                        <p:cTn id="2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14" y="46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7.40741E-7 L 0.08489 0.00116 " pathEditMode="fixed" rAng="0" ptsTypes="AA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45" y="46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7.40741E-7 L 0.13281 0.00116 " pathEditMode="fixed" rAng="0" ptsTypes="AA">
                                      <p:cBhvr>
                                        <p:cTn id="2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41" y="46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7.40741E-7 L 0.16979 0.00116 " pathEditMode="fixed" rAng="0" ptsTypes="AA">
                                      <p:cBhvr>
                                        <p:cTn id="2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490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7" grpId="0"/>
      <p:bldP spid="8" grpId="0"/>
      <p:bldP spid="9" grpId="0"/>
      <p:bldP spid="10" grpId="0"/>
      <p:bldP spid="11" grpId="0" animBg="1"/>
      <p:bldP spid="12" grpId="0" animBg="1"/>
      <p:bldP spid="13" grpId="0" animBg="1"/>
      <p:bldP spid="1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76C312D-02E2-4A92-950A-255038BA7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Struktur des Vortrags</a:t>
            </a:r>
          </a:p>
        </p:txBody>
      </p:sp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92452CDB-440E-4E98-908A-F7DD55D11C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1083457"/>
            <a:ext cx="7590230" cy="446589"/>
          </a:xfrm>
        </p:spPr>
        <p:txBody>
          <a:bodyPr anchor="ctr" anchorCtr="0"/>
          <a:lstStyle/>
          <a:p>
            <a:r>
              <a:rPr lang="de-DE" sz="2200" b="1" dirty="0"/>
              <a:t>Motivation von GIT zur Versionsverwaltung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91ACBFB-671C-4707-86B3-CA4E2794F442}"/>
              </a:ext>
            </a:extLst>
          </p:cNvPr>
          <p:cNvSpPr/>
          <p:nvPr/>
        </p:nvSpPr>
        <p:spPr>
          <a:xfrm>
            <a:off x="200355" y="1216751"/>
            <a:ext cx="180000" cy="180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D017FE3C-0454-4F54-91B5-F677A69F07DB}"/>
              </a:ext>
            </a:extLst>
          </p:cNvPr>
          <p:cNvSpPr txBox="1">
            <a:spLocks/>
          </p:cNvSpPr>
          <p:nvPr/>
        </p:nvSpPr>
        <p:spPr bwMode="auto">
          <a:xfrm>
            <a:off x="1116000" y="1983457"/>
            <a:ext cx="6240140" cy="4465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050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2pPr>
            <a:lvl3pPr marL="361950" indent="-16986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3pPr>
            <a:lvl4pPr marL="542925" indent="-1793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742950" indent="-1984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200150" indent="-198438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657350" indent="-198438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114550" indent="-198438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571750" indent="-198438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de-DE" sz="2200" b="1" dirty="0"/>
              <a:t>Workflow</a:t>
            </a:r>
            <a:endParaRPr lang="de-DE" sz="2200" b="1" kern="0" dirty="0"/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5D7C178B-7E22-4A35-B0C3-2D3C3C67A9DA}"/>
              </a:ext>
            </a:extLst>
          </p:cNvPr>
          <p:cNvSpPr txBox="1">
            <a:spLocks/>
          </p:cNvSpPr>
          <p:nvPr/>
        </p:nvSpPr>
        <p:spPr bwMode="auto">
          <a:xfrm>
            <a:off x="1656000" y="2883457"/>
            <a:ext cx="9426409" cy="4465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050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2pPr>
            <a:lvl3pPr marL="361950" indent="-16986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3pPr>
            <a:lvl4pPr marL="542925" indent="-1793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742950" indent="-1984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200150" indent="-198438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657350" indent="-198438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114550" indent="-198438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571750" indent="-198438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de-DE" sz="2200" b="1" kern="0" dirty="0"/>
              <a:t>Architektur der Datentypen</a:t>
            </a:r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EA255B98-25F7-4B11-9903-1FD956D99C11}"/>
              </a:ext>
            </a:extLst>
          </p:cNvPr>
          <p:cNvSpPr txBox="1">
            <a:spLocks/>
          </p:cNvSpPr>
          <p:nvPr/>
        </p:nvSpPr>
        <p:spPr bwMode="auto">
          <a:xfrm>
            <a:off x="2195999" y="3783457"/>
            <a:ext cx="9547268" cy="4465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050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2pPr>
            <a:lvl3pPr marL="361950" indent="-16986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3pPr>
            <a:lvl4pPr marL="542925" indent="-1793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742950" indent="-1984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200150" indent="-198438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657350" indent="-198438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114550" indent="-198438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571750" indent="-198438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de-DE" sz="2200" b="1" kern="0" dirty="0"/>
              <a:t>Zusammenhang zwischen der statischen und dynamischen Sicht</a:t>
            </a:r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F7BE2220-3C0F-46D6-A744-300F5077186A}"/>
              </a:ext>
            </a:extLst>
          </p:cNvPr>
          <p:cNvSpPr txBox="1">
            <a:spLocks/>
          </p:cNvSpPr>
          <p:nvPr/>
        </p:nvSpPr>
        <p:spPr bwMode="auto">
          <a:xfrm>
            <a:off x="2736000" y="4683457"/>
            <a:ext cx="5970290" cy="4465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050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2pPr>
            <a:lvl3pPr marL="361950" indent="-16986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3pPr>
            <a:lvl4pPr marL="542925" indent="-1793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742950" indent="-1984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200150" indent="-198438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657350" indent="-198438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114550" indent="-198438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571750" indent="-198438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de-DE" sz="2200" b="1" kern="0" dirty="0"/>
              <a:t>Systembewertung</a:t>
            </a:r>
          </a:p>
        </p:txBody>
      </p:sp>
      <p:sp>
        <p:nvSpPr>
          <p:cNvPr id="10" name="Oval 4">
            <a:extLst>
              <a:ext uri="{FF2B5EF4-FFF2-40B4-BE49-F238E27FC236}">
                <a16:creationId xmlns:a16="http://schemas.microsoft.com/office/drawing/2014/main" id="{1854D3F6-3377-4629-BA5B-AA60CD283EF9}"/>
              </a:ext>
            </a:extLst>
          </p:cNvPr>
          <p:cNvSpPr/>
          <p:nvPr/>
        </p:nvSpPr>
        <p:spPr>
          <a:xfrm>
            <a:off x="740405" y="2126276"/>
            <a:ext cx="180000" cy="180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Oval 4">
            <a:extLst>
              <a:ext uri="{FF2B5EF4-FFF2-40B4-BE49-F238E27FC236}">
                <a16:creationId xmlns:a16="http://schemas.microsoft.com/office/drawing/2014/main" id="{41E51101-0C8F-4045-B219-F78B9194CFF5}"/>
              </a:ext>
            </a:extLst>
          </p:cNvPr>
          <p:cNvSpPr/>
          <p:nvPr/>
        </p:nvSpPr>
        <p:spPr>
          <a:xfrm>
            <a:off x="1235460" y="3026276"/>
            <a:ext cx="180000" cy="180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Oval 4">
            <a:extLst>
              <a:ext uri="{FF2B5EF4-FFF2-40B4-BE49-F238E27FC236}">
                <a16:creationId xmlns:a16="http://schemas.microsoft.com/office/drawing/2014/main" id="{9C017775-6783-45EA-A02C-8709E15BC158}"/>
              </a:ext>
            </a:extLst>
          </p:cNvPr>
          <p:cNvSpPr/>
          <p:nvPr/>
        </p:nvSpPr>
        <p:spPr>
          <a:xfrm>
            <a:off x="1820525" y="3926276"/>
            <a:ext cx="180000" cy="180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Oval 4">
            <a:extLst>
              <a:ext uri="{FF2B5EF4-FFF2-40B4-BE49-F238E27FC236}">
                <a16:creationId xmlns:a16="http://schemas.microsoft.com/office/drawing/2014/main" id="{7DDE7455-667A-4F63-997D-B61D9C6310CB}"/>
              </a:ext>
            </a:extLst>
          </p:cNvPr>
          <p:cNvSpPr/>
          <p:nvPr/>
        </p:nvSpPr>
        <p:spPr>
          <a:xfrm>
            <a:off x="2270575" y="4826276"/>
            <a:ext cx="180000" cy="180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99716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000">
        <p:fade/>
      </p:transition>
    </mc:Choice>
    <mc:Fallback xmlns="">
      <p:transition spd="med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25000" decel="25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1.85185E-6 L -0.04427 -0.00023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14" y="-2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35" presetClass="path" presetSubtype="0" accel="25000" decel="25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1.85185E-6 L -0.08489 -0.00023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245" y="-2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35" presetClass="path" presetSubtype="0" accel="25000" decel="25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1.85185E-6 L -0.13281 -0.00023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641" y="-23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35" presetClass="path" presetSubtype="0" accel="25000" decel="25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1.85185E-6 L -0.16979 -0.00023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490" y="-23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2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2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2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 animBg="1"/>
      <p:bldP spid="11" grpId="0" animBg="1"/>
      <p:bldP spid="12" grpId="0" animBg="1"/>
      <p:bldP spid="1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ADE759E0-D71D-4341-9898-56F8489AC4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734" y="111126"/>
            <a:ext cx="11167533" cy="708025"/>
          </a:xfrm>
        </p:spPr>
        <p:txBody>
          <a:bodyPr/>
          <a:lstStyle/>
          <a:p>
            <a:r>
              <a:rPr lang="de-DE" dirty="0"/>
              <a:t>Struktur des Vortrags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39CDA69-FA81-4B53-9DD2-7C95391F49A8}"/>
              </a:ext>
            </a:extLst>
          </p:cNvPr>
          <p:cNvSpPr/>
          <p:nvPr/>
        </p:nvSpPr>
        <p:spPr>
          <a:xfrm>
            <a:off x="200355" y="1216751"/>
            <a:ext cx="180000" cy="180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Oval 4">
            <a:extLst>
              <a:ext uri="{FF2B5EF4-FFF2-40B4-BE49-F238E27FC236}">
                <a16:creationId xmlns:a16="http://schemas.microsoft.com/office/drawing/2014/main" id="{B302E8D5-F5E2-48CF-AADD-48E4A16F175D}"/>
              </a:ext>
            </a:extLst>
          </p:cNvPr>
          <p:cNvSpPr/>
          <p:nvPr/>
        </p:nvSpPr>
        <p:spPr>
          <a:xfrm>
            <a:off x="200355" y="2124371"/>
            <a:ext cx="180000" cy="180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Oval 4">
            <a:extLst>
              <a:ext uri="{FF2B5EF4-FFF2-40B4-BE49-F238E27FC236}">
                <a16:creationId xmlns:a16="http://schemas.microsoft.com/office/drawing/2014/main" id="{69B37825-CF45-4A2E-AE65-075AEFC02166}"/>
              </a:ext>
            </a:extLst>
          </p:cNvPr>
          <p:cNvSpPr/>
          <p:nvPr/>
        </p:nvSpPr>
        <p:spPr>
          <a:xfrm>
            <a:off x="200355" y="3024371"/>
            <a:ext cx="180000" cy="180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Oval 4">
            <a:extLst>
              <a:ext uri="{FF2B5EF4-FFF2-40B4-BE49-F238E27FC236}">
                <a16:creationId xmlns:a16="http://schemas.microsoft.com/office/drawing/2014/main" id="{C4C2EE69-F651-4699-B805-7F196E228FD0}"/>
              </a:ext>
            </a:extLst>
          </p:cNvPr>
          <p:cNvSpPr/>
          <p:nvPr/>
        </p:nvSpPr>
        <p:spPr>
          <a:xfrm>
            <a:off x="200355" y="3924371"/>
            <a:ext cx="180000" cy="180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Oval 4">
            <a:extLst>
              <a:ext uri="{FF2B5EF4-FFF2-40B4-BE49-F238E27FC236}">
                <a16:creationId xmlns:a16="http://schemas.microsoft.com/office/drawing/2014/main" id="{D80048CC-3A9F-44F7-9F39-6C14B9F552D6}"/>
              </a:ext>
            </a:extLst>
          </p:cNvPr>
          <p:cNvSpPr/>
          <p:nvPr/>
        </p:nvSpPr>
        <p:spPr>
          <a:xfrm>
            <a:off x="200355" y="4824371"/>
            <a:ext cx="180000" cy="180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3139F5A5-5EBE-4B62-B8FA-04ADC1CE5C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1083457"/>
            <a:ext cx="6780140" cy="446589"/>
          </a:xfrm>
        </p:spPr>
        <p:txBody>
          <a:bodyPr anchor="ctr" anchorCtr="0"/>
          <a:lstStyle/>
          <a:p>
            <a:r>
              <a:rPr lang="de-DE" sz="2200" b="1" dirty="0"/>
              <a:t>Motivation von GIT zur Versionsverwaltung</a:t>
            </a:r>
          </a:p>
        </p:txBody>
      </p:sp>
    </p:spTree>
    <p:extLst>
      <p:ext uri="{BB962C8B-B14F-4D97-AF65-F5344CB8AC3E}">
        <p14:creationId xmlns:p14="http://schemas.microsoft.com/office/powerpoint/2010/main" val="3787073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000">
        <p:fade/>
      </p:transition>
    </mc:Choice>
    <mc:Fallback xmlns="">
      <p:transition spd="med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2.22222E-6 L 0.00078 -0.09722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" y="-486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A3602C5B-F524-40C6-9DD2-C8E27E3907A2}"/>
              </a:ext>
            </a:extLst>
          </p:cNvPr>
          <p:cNvSpPr/>
          <p:nvPr/>
        </p:nvSpPr>
        <p:spPr>
          <a:xfrm>
            <a:off x="200355" y="1216751"/>
            <a:ext cx="180000" cy="180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Oval 4">
            <a:extLst>
              <a:ext uri="{FF2B5EF4-FFF2-40B4-BE49-F238E27FC236}">
                <a16:creationId xmlns:a16="http://schemas.microsoft.com/office/drawing/2014/main" id="{57095FA7-F218-4C5F-B650-880F0D9F6DB3}"/>
              </a:ext>
            </a:extLst>
          </p:cNvPr>
          <p:cNvSpPr/>
          <p:nvPr/>
        </p:nvSpPr>
        <p:spPr>
          <a:xfrm>
            <a:off x="200355" y="2124371"/>
            <a:ext cx="180000" cy="1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Oval 4">
            <a:extLst>
              <a:ext uri="{FF2B5EF4-FFF2-40B4-BE49-F238E27FC236}">
                <a16:creationId xmlns:a16="http://schemas.microsoft.com/office/drawing/2014/main" id="{7162DA06-3248-4156-A049-6AC527D1BAEA}"/>
              </a:ext>
            </a:extLst>
          </p:cNvPr>
          <p:cNvSpPr/>
          <p:nvPr/>
        </p:nvSpPr>
        <p:spPr>
          <a:xfrm>
            <a:off x="200355" y="3024371"/>
            <a:ext cx="180000" cy="1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Oval 4">
            <a:extLst>
              <a:ext uri="{FF2B5EF4-FFF2-40B4-BE49-F238E27FC236}">
                <a16:creationId xmlns:a16="http://schemas.microsoft.com/office/drawing/2014/main" id="{0ED2F459-DC6B-487A-8F42-0E805D22D279}"/>
              </a:ext>
            </a:extLst>
          </p:cNvPr>
          <p:cNvSpPr/>
          <p:nvPr/>
        </p:nvSpPr>
        <p:spPr>
          <a:xfrm>
            <a:off x="200355" y="3924371"/>
            <a:ext cx="180000" cy="1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Oval 4">
            <a:extLst>
              <a:ext uri="{FF2B5EF4-FFF2-40B4-BE49-F238E27FC236}">
                <a16:creationId xmlns:a16="http://schemas.microsoft.com/office/drawing/2014/main" id="{1D8FA4CE-4CD1-405D-ACB0-61AEB2D2C407}"/>
              </a:ext>
            </a:extLst>
          </p:cNvPr>
          <p:cNvSpPr/>
          <p:nvPr/>
        </p:nvSpPr>
        <p:spPr>
          <a:xfrm>
            <a:off x="200355" y="4824371"/>
            <a:ext cx="180000" cy="1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E31A9940-E0F8-4155-8DEC-01FB0A8760F4}"/>
              </a:ext>
            </a:extLst>
          </p:cNvPr>
          <p:cNvCxnSpPr>
            <a:cxnSpLocks/>
            <a:stCxn id="5" idx="0"/>
            <a:endCxn id="9" idx="0"/>
          </p:cNvCxnSpPr>
          <p:nvPr/>
        </p:nvCxnSpPr>
        <p:spPr>
          <a:xfrm>
            <a:off x="290355" y="1216751"/>
            <a:ext cx="0" cy="360762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B3272642-FDF6-4996-A955-AA0C7787422A}"/>
              </a:ext>
            </a:extLst>
          </p:cNvPr>
          <p:cNvCxnSpPr>
            <a:cxnSpLocks/>
            <a:endCxn id="9" idx="0"/>
          </p:cNvCxnSpPr>
          <p:nvPr/>
        </p:nvCxnSpPr>
        <p:spPr>
          <a:xfrm>
            <a:off x="290355" y="1763815"/>
            <a:ext cx="0" cy="3060556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el 1">
            <a:extLst>
              <a:ext uri="{FF2B5EF4-FFF2-40B4-BE49-F238E27FC236}">
                <a16:creationId xmlns:a16="http://schemas.microsoft.com/office/drawing/2014/main" id="{A4950D9B-B2CB-4552-AE96-1BAA07AC68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782" y="101078"/>
            <a:ext cx="11167533" cy="708025"/>
          </a:xfrm>
        </p:spPr>
        <p:txBody>
          <a:bodyPr/>
          <a:lstStyle/>
          <a:p>
            <a:r>
              <a:rPr lang="de-DE" dirty="0"/>
              <a:t>Motivation von GIT zur Versionsverwaltung</a:t>
            </a:r>
          </a:p>
        </p:txBody>
      </p:sp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F8BCFA46-A4ED-294C-992B-1A3820FB0B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4975" y="1216751"/>
            <a:ext cx="6780526" cy="4772025"/>
          </a:xfrm>
        </p:spPr>
        <p:txBody>
          <a:bodyPr/>
          <a:lstStyle/>
          <a:p>
            <a:r>
              <a:rPr lang="de-DE" sz="1800" b="1" dirty="0"/>
              <a:t>Entstehungsgeschichte</a:t>
            </a:r>
          </a:p>
          <a:p>
            <a:endParaRPr lang="de-DE" sz="18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dirty="0"/>
              <a:t>2002 – 2005 </a:t>
            </a:r>
            <a:r>
              <a:rPr lang="de-DE" sz="1800" dirty="0" err="1"/>
              <a:t>BitKeeper</a:t>
            </a:r>
            <a:r>
              <a:rPr lang="de-DE" sz="18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dirty="0"/>
              <a:t>2005 kein kostenloser Zugang mehr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dirty="0"/>
              <a:t>2005 Geburt von </a:t>
            </a:r>
            <a:r>
              <a:rPr lang="de-DE" sz="1800" dirty="0" err="1"/>
              <a:t>Git</a:t>
            </a:r>
            <a:r>
              <a:rPr lang="de-DE" sz="1800" dirty="0"/>
              <a:t> </a:t>
            </a:r>
          </a:p>
          <a:p>
            <a:endParaRPr lang="de-DE" sz="1800" dirty="0"/>
          </a:p>
          <a:p>
            <a:r>
              <a:rPr lang="de-DE" sz="1800" b="1" dirty="0"/>
              <a:t>Ziele</a:t>
            </a:r>
          </a:p>
          <a:p>
            <a:endParaRPr lang="de-DE" sz="18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dirty="0"/>
              <a:t>Geschwindigkeit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dirty="0"/>
              <a:t>Einfaches Design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dirty="0"/>
              <a:t>Gute Unterstützung von nicht-linearer Entwicklung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dirty="0"/>
              <a:t>Vollständige dezentrale Struktur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dirty="0"/>
              <a:t>Fähigkeit große Projekte effektiv zu verwalten</a:t>
            </a:r>
          </a:p>
        </p:txBody>
      </p:sp>
      <p:pic>
        <p:nvPicPr>
          <p:cNvPr id="14" name="Grafik 13" descr="Ein Bild, das Person, Mann, drinnen, haltend enthält.&#10;&#10;Automatisch generierte Beschreibung">
            <a:extLst>
              <a:ext uri="{FF2B5EF4-FFF2-40B4-BE49-F238E27FC236}">
                <a16:creationId xmlns:a16="http://schemas.microsoft.com/office/drawing/2014/main" id="{CC7135EE-5CEC-3147-940F-00D2DEA7BC4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6260" y="1396751"/>
            <a:ext cx="3015335" cy="4195085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B8DDD6BC-CF8E-6144-99E3-F09A0D001465}"/>
              </a:ext>
            </a:extLst>
          </p:cNvPr>
          <p:cNvSpPr txBox="1"/>
          <p:nvPr/>
        </p:nvSpPr>
        <p:spPr>
          <a:xfrm>
            <a:off x="9381365" y="5591836"/>
            <a:ext cx="2070230" cy="2231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800" dirty="0"/>
              <a:t>[Abb2: </a:t>
            </a:r>
            <a:r>
              <a:rPr lang="de-DE" sz="800" dirty="0" err="1"/>
              <a:t>wikipedia.org</a:t>
            </a:r>
            <a:r>
              <a:rPr lang="de-DE" sz="800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163927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>
            <a:extLst>
              <a:ext uri="{FF2B5EF4-FFF2-40B4-BE49-F238E27FC236}">
                <a16:creationId xmlns:a16="http://schemas.microsoft.com/office/drawing/2014/main" id="{7F225B69-F834-4712-9EAD-B4C7AC8757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782" y="101078"/>
            <a:ext cx="11167533" cy="708025"/>
          </a:xfrm>
        </p:spPr>
        <p:txBody>
          <a:bodyPr/>
          <a:lstStyle/>
          <a:p>
            <a:r>
              <a:rPr lang="de-DE" dirty="0"/>
              <a:t>Motivation von GIT zur Versionsverwaltung</a:t>
            </a:r>
          </a:p>
        </p:txBody>
      </p:sp>
      <p:sp>
        <p:nvSpPr>
          <p:cNvPr id="6" name="Oval 4">
            <a:extLst>
              <a:ext uri="{FF2B5EF4-FFF2-40B4-BE49-F238E27FC236}">
                <a16:creationId xmlns:a16="http://schemas.microsoft.com/office/drawing/2014/main" id="{40DCED4F-7E4D-443E-81E1-3026F38B4EB9}"/>
              </a:ext>
            </a:extLst>
          </p:cNvPr>
          <p:cNvSpPr/>
          <p:nvPr/>
        </p:nvSpPr>
        <p:spPr>
          <a:xfrm>
            <a:off x="200355" y="1216751"/>
            <a:ext cx="180000" cy="180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Oval 4">
            <a:extLst>
              <a:ext uri="{FF2B5EF4-FFF2-40B4-BE49-F238E27FC236}">
                <a16:creationId xmlns:a16="http://schemas.microsoft.com/office/drawing/2014/main" id="{543E4576-A667-4DD1-B5CA-CB5C8439DDB0}"/>
              </a:ext>
            </a:extLst>
          </p:cNvPr>
          <p:cNvSpPr/>
          <p:nvPr/>
        </p:nvSpPr>
        <p:spPr>
          <a:xfrm>
            <a:off x="200355" y="2124371"/>
            <a:ext cx="180000" cy="1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Oval 4">
            <a:extLst>
              <a:ext uri="{FF2B5EF4-FFF2-40B4-BE49-F238E27FC236}">
                <a16:creationId xmlns:a16="http://schemas.microsoft.com/office/drawing/2014/main" id="{1FF1D219-7D48-4430-BE1C-40660211A0B2}"/>
              </a:ext>
            </a:extLst>
          </p:cNvPr>
          <p:cNvSpPr/>
          <p:nvPr/>
        </p:nvSpPr>
        <p:spPr>
          <a:xfrm>
            <a:off x="200355" y="3024371"/>
            <a:ext cx="180000" cy="1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Oval 4">
            <a:extLst>
              <a:ext uri="{FF2B5EF4-FFF2-40B4-BE49-F238E27FC236}">
                <a16:creationId xmlns:a16="http://schemas.microsoft.com/office/drawing/2014/main" id="{B2656841-EBFE-42A6-BC82-8932706F5B62}"/>
              </a:ext>
            </a:extLst>
          </p:cNvPr>
          <p:cNvSpPr/>
          <p:nvPr/>
        </p:nvSpPr>
        <p:spPr>
          <a:xfrm>
            <a:off x="200355" y="3924371"/>
            <a:ext cx="180000" cy="1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Oval 4">
            <a:extLst>
              <a:ext uri="{FF2B5EF4-FFF2-40B4-BE49-F238E27FC236}">
                <a16:creationId xmlns:a16="http://schemas.microsoft.com/office/drawing/2014/main" id="{CDDDAFF0-4F5B-47B5-AD2C-1DD2ED77F20D}"/>
              </a:ext>
            </a:extLst>
          </p:cNvPr>
          <p:cNvSpPr/>
          <p:nvPr/>
        </p:nvSpPr>
        <p:spPr>
          <a:xfrm>
            <a:off x="200355" y="4824371"/>
            <a:ext cx="180000" cy="1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F3137F1C-DE3B-45C6-A909-1B0396D28F7A}"/>
              </a:ext>
            </a:extLst>
          </p:cNvPr>
          <p:cNvCxnSpPr>
            <a:cxnSpLocks/>
            <a:stCxn id="6" idx="0"/>
            <a:endCxn id="10" idx="0"/>
          </p:cNvCxnSpPr>
          <p:nvPr/>
        </p:nvCxnSpPr>
        <p:spPr>
          <a:xfrm>
            <a:off x="290355" y="1216751"/>
            <a:ext cx="0" cy="360762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9160E173-168A-4B13-9D2A-E78BBE362BAC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290355" y="1763815"/>
            <a:ext cx="0" cy="3060556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feld 14">
            <a:extLst>
              <a:ext uri="{FF2B5EF4-FFF2-40B4-BE49-F238E27FC236}">
                <a16:creationId xmlns:a16="http://schemas.microsoft.com/office/drawing/2014/main" id="{F86FC94D-0D13-7548-8A2B-5CED01903F6B}"/>
              </a:ext>
            </a:extLst>
          </p:cNvPr>
          <p:cNvSpPr txBox="1"/>
          <p:nvPr/>
        </p:nvSpPr>
        <p:spPr>
          <a:xfrm>
            <a:off x="695400" y="1216751"/>
            <a:ext cx="4770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b="1" dirty="0" err="1"/>
              <a:t>Git</a:t>
            </a:r>
            <a:r>
              <a:rPr lang="de-DE" b="1" dirty="0"/>
              <a:t> vs. SVN</a:t>
            </a:r>
          </a:p>
        </p:txBody>
      </p:sp>
      <p:pic>
        <p:nvPicPr>
          <p:cNvPr id="17" name="Picture 16" descr="A screenshot of a computer&#10;&#10;Description automatically generated">
            <a:extLst>
              <a:ext uri="{FF2B5EF4-FFF2-40B4-BE49-F238E27FC236}">
                <a16:creationId xmlns:a16="http://schemas.microsoft.com/office/drawing/2014/main" id="{8C9A555E-59E7-4CD7-A801-DE53E5FE71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914" y="1846851"/>
            <a:ext cx="11366726" cy="3164298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305DBCA6-4F8E-6447-AD02-93A008784F66}"/>
              </a:ext>
            </a:extLst>
          </p:cNvPr>
          <p:cNvSpPr txBox="1"/>
          <p:nvPr/>
        </p:nvSpPr>
        <p:spPr>
          <a:xfrm>
            <a:off x="9683085" y="5544235"/>
            <a:ext cx="20702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800" dirty="0"/>
              <a:t>[Abb3: nach </a:t>
            </a:r>
            <a:r>
              <a:rPr lang="de-DE" sz="800" dirty="0" err="1"/>
              <a:t>hackbrightacademy.com</a:t>
            </a:r>
            <a:r>
              <a:rPr lang="de-DE" sz="800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0113833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DB86BF-6E4A-420F-A743-C246D8625C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Workflow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A8AA37A-CC86-4F5D-9611-EA47FAACB0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0405" y="1216751"/>
            <a:ext cx="9345750" cy="4772025"/>
          </a:xfrm>
        </p:spPr>
        <p:txBody>
          <a:bodyPr/>
          <a:lstStyle/>
          <a:p>
            <a:r>
              <a:rPr lang="de-DE" sz="1800" b="1" dirty="0"/>
              <a:t>Arbeitsweise von </a:t>
            </a:r>
            <a:r>
              <a:rPr lang="de-DE" sz="1800" b="1" dirty="0" err="1"/>
              <a:t>Git</a:t>
            </a:r>
            <a:endParaRPr lang="de-DE" sz="1800" b="1" dirty="0"/>
          </a:p>
          <a:p>
            <a:endParaRPr lang="de-DE" b="1" dirty="0"/>
          </a:p>
          <a:p>
            <a:pPr marL="342900" indent="-342900">
              <a:buFont typeface="+mj-lt"/>
              <a:buAutoNum type="arabicParenBoth"/>
            </a:pPr>
            <a:r>
              <a:rPr lang="de-DE" sz="1800" dirty="0"/>
              <a:t>Dateien liegen in </a:t>
            </a:r>
            <a:r>
              <a:rPr lang="de-DE" sz="1800" dirty="0" err="1"/>
              <a:t>Repositories</a:t>
            </a:r>
            <a:r>
              <a:rPr lang="de-DE" sz="1800" dirty="0"/>
              <a:t> (Verzeichnissen)</a:t>
            </a:r>
          </a:p>
          <a:p>
            <a:pPr marL="342900" indent="-342900">
              <a:buFont typeface="+mj-lt"/>
              <a:buAutoNum type="arabicParenBoth"/>
            </a:pPr>
            <a:endParaRPr lang="de-DE" sz="1800" dirty="0"/>
          </a:p>
          <a:p>
            <a:pPr marL="342900" indent="-342900">
              <a:buFont typeface="+mj-lt"/>
              <a:buAutoNum type="arabicParenBoth"/>
            </a:pPr>
            <a:r>
              <a:rPr lang="de-DE" sz="1800" dirty="0"/>
              <a:t>Änderungen werden in Arbeitskopien vorgenommen</a:t>
            </a:r>
          </a:p>
          <a:p>
            <a:pPr marL="342900" indent="-342900">
              <a:buFont typeface="+mj-lt"/>
              <a:buAutoNum type="arabicParenBoth"/>
            </a:pPr>
            <a:endParaRPr lang="de-DE" sz="1800" dirty="0"/>
          </a:p>
          <a:p>
            <a:pPr marL="342900" indent="-342900">
              <a:buFont typeface="+mj-lt"/>
              <a:buAutoNum type="arabicParenBoth"/>
            </a:pPr>
            <a:r>
              <a:rPr lang="de-DE" sz="1800" dirty="0" err="1"/>
              <a:t>Checkout</a:t>
            </a:r>
            <a:r>
              <a:rPr lang="de-DE" sz="1800" dirty="0"/>
              <a:t>: Version aus </a:t>
            </a:r>
            <a:r>
              <a:rPr lang="de-DE" sz="1800" dirty="0" err="1"/>
              <a:t>Repo</a:t>
            </a:r>
            <a:r>
              <a:rPr lang="de-DE" sz="1800" dirty="0"/>
              <a:t> in Arbeitskopie übertragen</a:t>
            </a:r>
          </a:p>
          <a:p>
            <a:pPr marL="342900" indent="-342900">
              <a:buFont typeface="+mj-lt"/>
              <a:buAutoNum type="arabicParenBoth"/>
            </a:pPr>
            <a:endParaRPr lang="de-DE" sz="1800" dirty="0"/>
          </a:p>
          <a:p>
            <a:pPr marL="342900" indent="-342900">
              <a:buFont typeface="+mj-lt"/>
              <a:buAutoNum type="arabicParenBoth"/>
            </a:pPr>
            <a:r>
              <a:rPr lang="de-DE" sz="1800" dirty="0"/>
              <a:t>Commit: Änderungen der Arbeitskopie in </a:t>
            </a:r>
            <a:r>
              <a:rPr lang="de-DE" sz="1800" dirty="0" err="1"/>
              <a:t>Repo</a:t>
            </a:r>
            <a:r>
              <a:rPr lang="de-DE" sz="1800" dirty="0"/>
              <a:t> übertragen</a:t>
            </a:r>
          </a:p>
          <a:p>
            <a:pPr marL="342900" indent="-342900">
              <a:buFont typeface="+mj-lt"/>
              <a:buAutoNum type="arabicParenBoth"/>
            </a:pPr>
            <a:endParaRPr lang="de-DE" sz="1800" dirty="0"/>
          </a:p>
          <a:p>
            <a:pPr marL="342900" indent="-342900">
              <a:buFont typeface="+mj-lt"/>
              <a:buAutoNum type="arabicParenBoth"/>
            </a:pPr>
            <a:r>
              <a:rPr lang="de-DE" sz="1800" dirty="0" err="1"/>
              <a:t>Branching</a:t>
            </a:r>
            <a:r>
              <a:rPr lang="de-DE" sz="1800" dirty="0"/>
              <a:t> vereinfacht die Teamarbeit</a:t>
            </a:r>
          </a:p>
        </p:txBody>
      </p:sp>
      <p:sp>
        <p:nvSpPr>
          <p:cNvPr id="4" name="Oval 4">
            <a:extLst>
              <a:ext uri="{FF2B5EF4-FFF2-40B4-BE49-F238E27FC236}">
                <a16:creationId xmlns:a16="http://schemas.microsoft.com/office/drawing/2014/main" id="{8A0F1F16-A4D7-422F-904F-AA58D4736593}"/>
              </a:ext>
            </a:extLst>
          </p:cNvPr>
          <p:cNvSpPr/>
          <p:nvPr/>
        </p:nvSpPr>
        <p:spPr>
          <a:xfrm>
            <a:off x="200355" y="1216751"/>
            <a:ext cx="180000" cy="180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AE0E7B7-98F5-4DF4-B0E5-EA2B18BC9333}"/>
              </a:ext>
            </a:extLst>
          </p:cNvPr>
          <p:cNvSpPr/>
          <p:nvPr/>
        </p:nvSpPr>
        <p:spPr>
          <a:xfrm>
            <a:off x="200355" y="3024371"/>
            <a:ext cx="180000" cy="1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Oval 4">
            <a:extLst>
              <a:ext uri="{FF2B5EF4-FFF2-40B4-BE49-F238E27FC236}">
                <a16:creationId xmlns:a16="http://schemas.microsoft.com/office/drawing/2014/main" id="{65D5CE06-E8F8-4BFE-B896-5ECBA6D03447}"/>
              </a:ext>
            </a:extLst>
          </p:cNvPr>
          <p:cNvSpPr/>
          <p:nvPr/>
        </p:nvSpPr>
        <p:spPr>
          <a:xfrm>
            <a:off x="200355" y="3924371"/>
            <a:ext cx="180000" cy="1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Oval 4">
            <a:extLst>
              <a:ext uri="{FF2B5EF4-FFF2-40B4-BE49-F238E27FC236}">
                <a16:creationId xmlns:a16="http://schemas.microsoft.com/office/drawing/2014/main" id="{B5A6024B-5FF3-47AA-97D8-239C265D5A2B}"/>
              </a:ext>
            </a:extLst>
          </p:cNvPr>
          <p:cNvSpPr/>
          <p:nvPr/>
        </p:nvSpPr>
        <p:spPr>
          <a:xfrm>
            <a:off x="200355" y="4824371"/>
            <a:ext cx="180000" cy="1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55DE1361-2683-48E2-A02A-F881950BE3EE}"/>
              </a:ext>
            </a:extLst>
          </p:cNvPr>
          <p:cNvCxnSpPr>
            <a:cxnSpLocks/>
            <a:stCxn id="4" idx="0"/>
            <a:endCxn id="7" idx="0"/>
          </p:cNvCxnSpPr>
          <p:nvPr/>
        </p:nvCxnSpPr>
        <p:spPr>
          <a:xfrm>
            <a:off x="290355" y="1216751"/>
            <a:ext cx="0" cy="360762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C2D7B5C4-A930-49D2-9CAA-EA1A4707C1E6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290355" y="1763815"/>
            <a:ext cx="0" cy="3060556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4">
            <a:extLst>
              <a:ext uri="{FF2B5EF4-FFF2-40B4-BE49-F238E27FC236}">
                <a16:creationId xmlns:a16="http://schemas.microsoft.com/office/drawing/2014/main" id="{BE906CBA-BF2C-4033-BBCD-D775D3EAD60A}"/>
              </a:ext>
            </a:extLst>
          </p:cNvPr>
          <p:cNvSpPr/>
          <p:nvPr/>
        </p:nvSpPr>
        <p:spPr>
          <a:xfrm>
            <a:off x="200355" y="2124371"/>
            <a:ext cx="180000" cy="1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Oval 4">
            <a:extLst>
              <a:ext uri="{FF2B5EF4-FFF2-40B4-BE49-F238E27FC236}">
                <a16:creationId xmlns:a16="http://schemas.microsoft.com/office/drawing/2014/main" id="{0669BE14-139A-448C-9072-68E6656FC7AC}"/>
              </a:ext>
            </a:extLst>
          </p:cNvPr>
          <p:cNvSpPr/>
          <p:nvPr/>
        </p:nvSpPr>
        <p:spPr>
          <a:xfrm>
            <a:off x="200355" y="2126276"/>
            <a:ext cx="180000" cy="1800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0" name="Gerader Verbinder 10">
            <a:extLst>
              <a:ext uri="{FF2B5EF4-FFF2-40B4-BE49-F238E27FC236}">
                <a16:creationId xmlns:a16="http://schemas.microsoft.com/office/drawing/2014/main" id="{0A7DD8F7-1B2F-4C4A-87BA-794522C83DD0}"/>
              </a:ext>
            </a:extLst>
          </p:cNvPr>
          <p:cNvCxnSpPr>
            <a:cxnSpLocks/>
          </p:cNvCxnSpPr>
          <p:nvPr/>
        </p:nvCxnSpPr>
        <p:spPr>
          <a:xfrm>
            <a:off x="290355" y="1749687"/>
            <a:ext cx="0" cy="914228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0013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4">
            <a:extLst>
              <a:ext uri="{FF2B5EF4-FFF2-40B4-BE49-F238E27FC236}">
                <a16:creationId xmlns:a16="http://schemas.microsoft.com/office/drawing/2014/main" id="{8A0F1F16-A4D7-422F-904F-AA58D4736593}"/>
              </a:ext>
            </a:extLst>
          </p:cNvPr>
          <p:cNvSpPr/>
          <p:nvPr/>
        </p:nvSpPr>
        <p:spPr>
          <a:xfrm>
            <a:off x="200355" y="1216751"/>
            <a:ext cx="180000" cy="180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AE0E7B7-98F5-4DF4-B0E5-EA2B18BC9333}"/>
              </a:ext>
            </a:extLst>
          </p:cNvPr>
          <p:cNvSpPr/>
          <p:nvPr/>
        </p:nvSpPr>
        <p:spPr>
          <a:xfrm>
            <a:off x="200355" y="3024371"/>
            <a:ext cx="180000" cy="1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Oval 4">
            <a:extLst>
              <a:ext uri="{FF2B5EF4-FFF2-40B4-BE49-F238E27FC236}">
                <a16:creationId xmlns:a16="http://schemas.microsoft.com/office/drawing/2014/main" id="{65D5CE06-E8F8-4BFE-B896-5ECBA6D03447}"/>
              </a:ext>
            </a:extLst>
          </p:cNvPr>
          <p:cNvSpPr/>
          <p:nvPr/>
        </p:nvSpPr>
        <p:spPr>
          <a:xfrm>
            <a:off x="200355" y="3924371"/>
            <a:ext cx="180000" cy="1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Oval 4">
            <a:extLst>
              <a:ext uri="{FF2B5EF4-FFF2-40B4-BE49-F238E27FC236}">
                <a16:creationId xmlns:a16="http://schemas.microsoft.com/office/drawing/2014/main" id="{B5A6024B-5FF3-47AA-97D8-239C265D5A2B}"/>
              </a:ext>
            </a:extLst>
          </p:cNvPr>
          <p:cNvSpPr/>
          <p:nvPr/>
        </p:nvSpPr>
        <p:spPr>
          <a:xfrm>
            <a:off x="200355" y="4824371"/>
            <a:ext cx="180000" cy="1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55DE1361-2683-48E2-A02A-F881950BE3EE}"/>
              </a:ext>
            </a:extLst>
          </p:cNvPr>
          <p:cNvCxnSpPr>
            <a:cxnSpLocks/>
            <a:stCxn id="4" idx="0"/>
            <a:endCxn id="7" idx="0"/>
          </p:cNvCxnSpPr>
          <p:nvPr/>
        </p:nvCxnSpPr>
        <p:spPr>
          <a:xfrm>
            <a:off x="290355" y="1216751"/>
            <a:ext cx="0" cy="360762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C2D7B5C4-A930-49D2-9CAA-EA1A4707C1E6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290355" y="1763815"/>
            <a:ext cx="0" cy="3060556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4">
            <a:extLst>
              <a:ext uri="{FF2B5EF4-FFF2-40B4-BE49-F238E27FC236}">
                <a16:creationId xmlns:a16="http://schemas.microsoft.com/office/drawing/2014/main" id="{BE906CBA-BF2C-4033-BBCD-D775D3EAD60A}"/>
              </a:ext>
            </a:extLst>
          </p:cNvPr>
          <p:cNvSpPr/>
          <p:nvPr/>
        </p:nvSpPr>
        <p:spPr>
          <a:xfrm>
            <a:off x="200355" y="2124371"/>
            <a:ext cx="180000" cy="1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Oval 4">
            <a:extLst>
              <a:ext uri="{FF2B5EF4-FFF2-40B4-BE49-F238E27FC236}">
                <a16:creationId xmlns:a16="http://schemas.microsoft.com/office/drawing/2014/main" id="{0669BE14-139A-448C-9072-68E6656FC7AC}"/>
              </a:ext>
            </a:extLst>
          </p:cNvPr>
          <p:cNvSpPr/>
          <p:nvPr/>
        </p:nvSpPr>
        <p:spPr>
          <a:xfrm>
            <a:off x="200355" y="2126276"/>
            <a:ext cx="180000" cy="1800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0" name="Gerader Verbinder 10">
            <a:extLst>
              <a:ext uri="{FF2B5EF4-FFF2-40B4-BE49-F238E27FC236}">
                <a16:creationId xmlns:a16="http://schemas.microsoft.com/office/drawing/2014/main" id="{0A7DD8F7-1B2F-4C4A-87BA-794522C83DD0}"/>
              </a:ext>
            </a:extLst>
          </p:cNvPr>
          <p:cNvCxnSpPr>
            <a:cxnSpLocks/>
          </p:cNvCxnSpPr>
          <p:nvPr/>
        </p:nvCxnSpPr>
        <p:spPr>
          <a:xfrm>
            <a:off x="290355" y="1749687"/>
            <a:ext cx="0" cy="914228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Grafik 15">
            <a:extLst>
              <a:ext uri="{FF2B5EF4-FFF2-40B4-BE49-F238E27FC236}">
                <a16:creationId xmlns:a16="http://schemas.microsoft.com/office/drawing/2014/main" id="{FDAFD233-6C48-4BC0-B924-9F5B34B13D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5564" y="999014"/>
            <a:ext cx="7570858" cy="4639345"/>
          </a:xfrm>
          <a:prstGeom prst="rect">
            <a:avLst/>
          </a:prstGeom>
        </p:spPr>
      </p:pic>
      <p:sp>
        <p:nvSpPr>
          <p:cNvPr id="15" name="Titel 1">
            <a:extLst>
              <a:ext uri="{FF2B5EF4-FFF2-40B4-BE49-F238E27FC236}">
                <a16:creationId xmlns:a16="http://schemas.microsoft.com/office/drawing/2014/main" id="{CAAFD6BA-4738-D143-AC26-7827DECD34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734" y="111126"/>
            <a:ext cx="11167533" cy="708025"/>
          </a:xfrm>
        </p:spPr>
        <p:txBody>
          <a:bodyPr/>
          <a:lstStyle/>
          <a:p>
            <a:r>
              <a:rPr lang="de-DE" dirty="0"/>
              <a:t>Workflow 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2C52303F-F2C1-894C-AC78-1DF8A8CE4D33}"/>
              </a:ext>
            </a:extLst>
          </p:cNvPr>
          <p:cNvSpPr txBox="1"/>
          <p:nvPr/>
        </p:nvSpPr>
        <p:spPr>
          <a:xfrm>
            <a:off x="594956" y="1212085"/>
            <a:ext cx="2215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err="1"/>
              <a:t>Branching</a:t>
            </a:r>
            <a:r>
              <a:rPr lang="de-DE" b="1" dirty="0"/>
              <a:t>-Modell</a:t>
            </a:r>
            <a:endParaRPr lang="de-DE" sz="800" b="1" dirty="0"/>
          </a:p>
        </p:txBody>
      </p:sp>
    </p:spTree>
    <p:extLst>
      <p:ext uri="{BB962C8B-B14F-4D97-AF65-F5344CB8AC3E}">
        <p14:creationId xmlns:p14="http://schemas.microsoft.com/office/powerpoint/2010/main" val="2843008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F79BE8-0910-4E6E-B944-9FF03BC9A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Workflow</a:t>
            </a:r>
          </a:p>
        </p:txBody>
      </p:sp>
      <p:sp>
        <p:nvSpPr>
          <p:cNvPr id="4" name="Oval 4">
            <a:extLst>
              <a:ext uri="{FF2B5EF4-FFF2-40B4-BE49-F238E27FC236}">
                <a16:creationId xmlns:a16="http://schemas.microsoft.com/office/drawing/2014/main" id="{231BEE30-F361-4FC8-8C1E-F1390E0B172C}"/>
              </a:ext>
            </a:extLst>
          </p:cNvPr>
          <p:cNvSpPr/>
          <p:nvPr/>
        </p:nvSpPr>
        <p:spPr>
          <a:xfrm>
            <a:off x="200355" y="1216751"/>
            <a:ext cx="180000" cy="180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E0D14DD-3767-4833-A4AC-EF072E9B9932}"/>
              </a:ext>
            </a:extLst>
          </p:cNvPr>
          <p:cNvSpPr/>
          <p:nvPr/>
        </p:nvSpPr>
        <p:spPr>
          <a:xfrm>
            <a:off x="200355" y="3024371"/>
            <a:ext cx="180000" cy="1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Oval 4">
            <a:extLst>
              <a:ext uri="{FF2B5EF4-FFF2-40B4-BE49-F238E27FC236}">
                <a16:creationId xmlns:a16="http://schemas.microsoft.com/office/drawing/2014/main" id="{C7B92651-C3F8-498B-870E-993A304B6AC7}"/>
              </a:ext>
            </a:extLst>
          </p:cNvPr>
          <p:cNvSpPr/>
          <p:nvPr/>
        </p:nvSpPr>
        <p:spPr>
          <a:xfrm>
            <a:off x="200355" y="3924371"/>
            <a:ext cx="180000" cy="1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Oval 4">
            <a:extLst>
              <a:ext uri="{FF2B5EF4-FFF2-40B4-BE49-F238E27FC236}">
                <a16:creationId xmlns:a16="http://schemas.microsoft.com/office/drawing/2014/main" id="{6137C90F-8DF5-4938-B9B1-1A3AE80B8D41}"/>
              </a:ext>
            </a:extLst>
          </p:cNvPr>
          <p:cNvSpPr/>
          <p:nvPr/>
        </p:nvSpPr>
        <p:spPr>
          <a:xfrm>
            <a:off x="200355" y="4824371"/>
            <a:ext cx="180000" cy="1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2F812021-F603-490D-A13D-D743990B8B93}"/>
              </a:ext>
            </a:extLst>
          </p:cNvPr>
          <p:cNvCxnSpPr>
            <a:cxnSpLocks/>
            <a:stCxn id="4" idx="0"/>
            <a:endCxn id="7" idx="0"/>
          </p:cNvCxnSpPr>
          <p:nvPr/>
        </p:nvCxnSpPr>
        <p:spPr>
          <a:xfrm>
            <a:off x="290355" y="1216751"/>
            <a:ext cx="0" cy="360762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07F4E17B-E693-41AB-B868-37FBB3BA917A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290355" y="1763815"/>
            <a:ext cx="0" cy="3060556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r Verbinder 10">
            <a:extLst>
              <a:ext uri="{FF2B5EF4-FFF2-40B4-BE49-F238E27FC236}">
                <a16:creationId xmlns:a16="http://schemas.microsoft.com/office/drawing/2014/main" id="{D9746441-ACA8-405B-B349-FE3548F36355}"/>
              </a:ext>
            </a:extLst>
          </p:cNvPr>
          <p:cNvCxnSpPr>
            <a:cxnSpLocks/>
          </p:cNvCxnSpPr>
          <p:nvPr/>
        </p:nvCxnSpPr>
        <p:spPr>
          <a:xfrm>
            <a:off x="290355" y="1749687"/>
            <a:ext cx="0" cy="914228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4">
            <a:extLst>
              <a:ext uri="{FF2B5EF4-FFF2-40B4-BE49-F238E27FC236}">
                <a16:creationId xmlns:a16="http://schemas.microsoft.com/office/drawing/2014/main" id="{AE97270F-4533-41CA-ADA7-10928C27A99D}"/>
              </a:ext>
            </a:extLst>
          </p:cNvPr>
          <p:cNvSpPr/>
          <p:nvPr/>
        </p:nvSpPr>
        <p:spPr>
          <a:xfrm>
            <a:off x="200355" y="2124371"/>
            <a:ext cx="180000" cy="1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Oval 4">
            <a:extLst>
              <a:ext uri="{FF2B5EF4-FFF2-40B4-BE49-F238E27FC236}">
                <a16:creationId xmlns:a16="http://schemas.microsoft.com/office/drawing/2014/main" id="{3EE1F45F-956F-4A10-B571-5AB9663246C6}"/>
              </a:ext>
            </a:extLst>
          </p:cNvPr>
          <p:cNvSpPr/>
          <p:nvPr/>
        </p:nvSpPr>
        <p:spPr>
          <a:xfrm>
            <a:off x="200355" y="2126276"/>
            <a:ext cx="180000" cy="1800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D1F26544-75B1-4565-8273-31CCAD02F3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8907" y="1614474"/>
            <a:ext cx="6434185" cy="3629052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85F19A1F-7F78-2749-8D89-440A6188FE2C}"/>
              </a:ext>
            </a:extLst>
          </p:cNvPr>
          <p:cNvSpPr txBox="1"/>
          <p:nvPr/>
        </p:nvSpPr>
        <p:spPr>
          <a:xfrm>
            <a:off x="7851194" y="5359642"/>
            <a:ext cx="14615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800" dirty="0"/>
              <a:t>[Abb4: nach </a:t>
            </a:r>
            <a:r>
              <a:rPr lang="de-DE" sz="800" dirty="0" err="1"/>
              <a:t>git-scm.com</a:t>
            </a:r>
            <a:r>
              <a:rPr lang="de-DE" sz="800" dirty="0"/>
              <a:t>]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7979D3AC-6909-0549-8FF8-FE0B0C6F4EC8}"/>
              </a:ext>
            </a:extLst>
          </p:cNvPr>
          <p:cNvSpPr txBox="1"/>
          <p:nvPr/>
        </p:nvSpPr>
        <p:spPr>
          <a:xfrm>
            <a:off x="594956" y="1212085"/>
            <a:ext cx="2215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Datei-Zustände</a:t>
            </a:r>
            <a:endParaRPr lang="de-DE" sz="800" b="1" dirty="0"/>
          </a:p>
        </p:txBody>
      </p:sp>
    </p:spTree>
    <p:extLst>
      <p:ext uri="{BB962C8B-B14F-4D97-AF65-F5344CB8AC3E}">
        <p14:creationId xmlns:p14="http://schemas.microsoft.com/office/powerpoint/2010/main" val="2171046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1_Standarddesign">
  <a:themeElements>
    <a:clrScheme name="Standarddesign 1">
      <a:dk1>
        <a:srgbClr val="000000"/>
      </a:dk1>
      <a:lt1>
        <a:srgbClr val="FFFFFF"/>
      </a:lt1>
      <a:dk2>
        <a:srgbClr val="DDDDDD"/>
      </a:dk2>
      <a:lt2>
        <a:srgbClr val="BE1E3C"/>
      </a:lt2>
      <a:accent1>
        <a:srgbClr val="C0C0C0"/>
      </a:accent1>
      <a:accent2>
        <a:srgbClr val="969696"/>
      </a:accent2>
      <a:accent3>
        <a:srgbClr val="FFFFFF"/>
      </a:accent3>
      <a:accent4>
        <a:srgbClr val="000000"/>
      </a:accent4>
      <a:accent5>
        <a:srgbClr val="DCDCDC"/>
      </a:accent5>
      <a:accent6>
        <a:srgbClr val="878787"/>
      </a:accent6>
      <a:hlink>
        <a:srgbClr val="BE1E3C"/>
      </a:hlink>
      <a:folHlink>
        <a:srgbClr val="FFF0B2"/>
      </a:folHlink>
    </a:clrScheme>
    <a:fontScheme name="Standard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sz="800" dirty="0" smtClean="0"/>
        </a:defPPr>
      </a:lstStyle>
    </a:txDef>
  </a:objectDefaults>
  <a:extraClrSchemeLst>
    <a:extraClrScheme>
      <a:clrScheme name="Standarddesign 1">
        <a:dk1>
          <a:srgbClr val="000000"/>
        </a:dk1>
        <a:lt1>
          <a:srgbClr val="FFFFFF"/>
        </a:lt1>
        <a:dk2>
          <a:srgbClr val="DDDDDD"/>
        </a:dk2>
        <a:lt2>
          <a:srgbClr val="BE1E3C"/>
        </a:lt2>
        <a:accent1>
          <a:srgbClr val="C0C0C0"/>
        </a:accent1>
        <a:accent2>
          <a:srgbClr val="969696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878787"/>
        </a:accent6>
        <a:hlink>
          <a:srgbClr val="BE1E3C"/>
        </a:hlink>
        <a:folHlink>
          <a:srgbClr val="FFF0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1445</Words>
  <Application>Microsoft Macintosh PowerPoint</Application>
  <PresentationFormat>Breitbild</PresentationFormat>
  <Paragraphs>237</Paragraphs>
  <Slides>19</Slides>
  <Notes>12</Notes>
  <HiddenSlides>1</HiddenSlides>
  <MMClips>0</MMClips>
  <ScaleCrop>false</ScaleCrop>
  <HeadingPairs>
    <vt:vector size="6" baseType="variant">
      <vt:variant>
        <vt:lpstr>Verwendete Schriftarten</vt:lpstr>
      </vt:variant>
      <vt:variant>
        <vt:i4>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19</vt:i4>
      </vt:variant>
    </vt:vector>
  </HeadingPairs>
  <TitlesOfParts>
    <vt:vector size="22" baseType="lpstr">
      <vt:lpstr>Arial</vt:lpstr>
      <vt:lpstr>Wingdings</vt:lpstr>
      <vt:lpstr>1_Standarddesign</vt:lpstr>
      <vt:lpstr>Architektur der Versionsverwaltungssoftware GIT</vt:lpstr>
      <vt:lpstr>Struktur des Vortrags</vt:lpstr>
      <vt:lpstr>Struktur des Vortrags</vt:lpstr>
      <vt:lpstr>Struktur des Vortrags</vt:lpstr>
      <vt:lpstr>Motivation von GIT zur Versionsverwaltung</vt:lpstr>
      <vt:lpstr>Motivation von GIT zur Versionsverwaltung</vt:lpstr>
      <vt:lpstr>Workflow</vt:lpstr>
      <vt:lpstr>Workflow </vt:lpstr>
      <vt:lpstr>Workflow</vt:lpstr>
      <vt:lpstr>Workflow</vt:lpstr>
      <vt:lpstr>Architektur der Datentypen</vt:lpstr>
      <vt:lpstr>Architektur der Datentypen</vt:lpstr>
      <vt:lpstr>Zusammenhang zwischen der statischen und dynamischen Sicht</vt:lpstr>
      <vt:lpstr>Systembewertung</vt:lpstr>
      <vt:lpstr>Systembewertung</vt:lpstr>
      <vt:lpstr>Systembewertung</vt:lpstr>
      <vt:lpstr>Fragen &amp; Diskussion</vt:lpstr>
      <vt:lpstr>Bildquellen</vt:lpstr>
      <vt:lpstr>Literatur</vt:lpstr>
    </vt:vector>
  </TitlesOfParts>
  <Company>wir design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creator>a.luetgering</dc:creator>
  <cp:lastModifiedBy>Nayel S</cp:lastModifiedBy>
  <cp:revision>289</cp:revision>
  <dcterms:created xsi:type="dcterms:W3CDTF">2007-08-29T07:13:29Z</dcterms:created>
  <dcterms:modified xsi:type="dcterms:W3CDTF">2020-02-02T11:24:29Z</dcterms:modified>
</cp:coreProperties>
</file>